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92" r:id="rId3"/>
    <p:sldId id="300" r:id="rId4"/>
    <p:sldId id="265" r:id="rId5"/>
    <p:sldId id="297" r:id="rId6"/>
    <p:sldId id="298" r:id="rId7"/>
    <p:sldId id="301" r:id="rId8"/>
    <p:sldId id="299" r:id="rId9"/>
    <p:sldId id="275" r:id="rId10"/>
    <p:sldId id="266" r:id="rId11"/>
    <p:sldId id="296" r:id="rId12"/>
    <p:sldId id="269" r:id="rId13"/>
    <p:sldId id="268" r:id="rId14"/>
    <p:sldId id="290" r:id="rId15"/>
    <p:sldId id="258" r:id="rId16"/>
    <p:sldId id="291" r:id="rId17"/>
    <p:sldId id="267" r:id="rId18"/>
    <p:sldId id="257" r:id="rId19"/>
    <p:sldId id="261" r:id="rId20"/>
    <p:sldId id="270" r:id="rId21"/>
    <p:sldId id="273" r:id="rId22"/>
    <p:sldId id="276" r:id="rId23"/>
    <p:sldId id="277" r:id="rId24"/>
    <p:sldId id="278" r:id="rId25"/>
    <p:sldId id="279" r:id="rId26"/>
    <p:sldId id="271" r:id="rId27"/>
    <p:sldId id="272" r:id="rId28"/>
    <p:sldId id="280" r:id="rId29"/>
    <p:sldId id="293" r:id="rId30"/>
    <p:sldId id="294" r:id="rId31"/>
    <p:sldId id="295" r:id="rId32"/>
    <p:sldId id="302" r:id="rId33"/>
    <p:sldId id="303" r:id="rId34"/>
    <p:sldId id="304" r:id="rId35"/>
    <p:sldId id="281" r:id="rId36"/>
    <p:sldId id="283" r:id="rId37"/>
    <p:sldId id="287" r:id="rId38"/>
    <p:sldId id="284" r:id="rId39"/>
    <p:sldId id="285" r:id="rId40"/>
    <p:sldId id="289" r:id="rId41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6E5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5"/>
    <p:restoredTop sz="94599"/>
  </p:normalViewPr>
  <p:slideViewPr>
    <p:cSldViewPr>
      <p:cViewPr varScale="1">
        <p:scale>
          <a:sx n="88" d="100"/>
          <a:sy n="88" d="100"/>
        </p:scale>
        <p:origin x="17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05CBA5B-F75A-C445-BF36-AF27B18F5207}" type="datetimeFigureOut">
              <a:rPr lang="fr-FR"/>
              <a:pPr>
                <a:defRPr/>
              </a:pPr>
              <a:t>01/05/2018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B6CDA61-6263-6F4A-8AE2-8992FA13EA8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/>
              <a:t>Cliquez pour modifier les styles du texte du masque</a:t>
            </a:r>
          </a:p>
          <a:p>
            <a:pPr lvl="1"/>
            <a:r>
              <a:rPr lang="en-GB" altLang="x-none" noProof="0"/>
              <a:t>Deuxième niveau</a:t>
            </a:r>
          </a:p>
          <a:p>
            <a:pPr lvl="2"/>
            <a:r>
              <a:rPr lang="en-GB" altLang="x-none" noProof="0"/>
              <a:t>Troisième niveau</a:t>
            </a:r>
          </a:p>
          <a:p>
            <a:pPr lvl="3"/>
            <a:r>
              <a:rPr lang="en-GB" altLang="x-none" noProof="0"/>
              <a:t>Quatrième niveau</a:t>
            </a:r>
          </a:p>
          <a:p>
            <a:pPr lvl="4"/>
            <a:r>
              <a:rPr lang="en-GB" altLang="x-none" noProof="0"/>
              <a:t>Cinquième niveau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438A68C-275C-044E-9E6D-AFA8064EE309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FCE9EB3A-41ED-994A-8666-3B3EBE113E64}" type="slidenum">
              <a:rPr lang="en-GB" altLang="x-none" sz="1200"/>
              <a:pPr/>
              <a:t>1</a:t>
            </a:fld>
            <a:endParaRPr lang="en-GB" altLang="x-none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24A85557-80BD-6943-BA16-8363FD92B7D6}" type="slidenum">
              <a:rPr lang="en-GB" altLang="x-none" sz="1200"/>
              <a:pPr/>
              <a:t>17</a:t>
            </a:fld>
            <a:endParaRPr lang="en-GB" altLang="x-none" sz="12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920899D4-AF2D-3A47-B831-B48F2E1EF98D}" type="slidenum">
              <a:rPr lang="en-GB" altLang="x-none" sz="1200"/>
              <a:pPr/>
              <a:t>18</a:t>
            </a:fld>
            <a:endParaRPr lang="en-GB" altLang="x-none" sz="12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r>
              <a:rPr lang="fr-FR" altLang="x-none" b="1">
                <a:latin typeface="Helvetica" charset="0"/>
                <a:ea typeface="ＭＳ Ｐゴシック" charset="-128"/>
              </a:rPr>
              <a:t>Algorithm: multiple alignment</a:t>
            </a:r>
          </a:p>
          <a:p>
            <a:pPr algn="just" eaLnBrk="1" hangingPunct="1">
              <a:spcBef>
                <a:spcPts val="600"/>
              </a:spcBef>
            </a:pPr>
            <a:r>
              <a:rPr lang="fr-FR" altLang="x-none">
                <a:ea typeface="ＭＳ Ｐゴシック" charset="-128"/>
              </a:rPr>
              <a:t>The most practical and widely used method in multiple sequence alignment is the hierarchical extensions of pairwise alignment methods. Multiple alignments are built by successive applications of pairwise methods :</a:t>
            </a:r>
          </a:p>
          <a:p>
            <a:pPr algn="just" eaLnBrk="1" hangingPunct="1"/>
            <a:r>
              <a:rPr lang="fr-FR" altLang="x-none">
                <a:ea typeface="ＭＳ Ｐゴシック" charset="-128"/>
              </a:rPr>
              <a:t>- compare all sequences pairwise : for n sequences there are n.(n-2)/2 pairs or scores,</a:t>
            </a:r>
          </a:p>
          <a:p>
            <a:pPr algn="just" eaLnBrk="1" hangingPunct="1"/>
            <a:r>
              <a:rPr lang="fr-FR" altLang="x-none">
                <a:ea typeface="ＭＳ Ｐゴシック" charset="-128"/>
              </a:rPr>
              <a:t>- perform cluster analysis on pairwise scores to generate a hierarchy for alignments,</a:t>
            </a:r>
          </a:p>
          <a:p>
            <a:pPr eaLnBrk="1" hangingPunct="1"/>
            <a:r>
              <a:rPr lang="fr-FR" altLang="x-none">
                <a:ea typeface="ＭＳ Ｐゴシック" charset="-128"/>
              </a:rPr>
              <a:t>- build the multiple alignment by first aligning the most similar pair of sequences, then the next most similar pair and so on.</a:t>
            </a:r>
            <a:endParaRPr lang="en-GB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403AB3E2-38A3-584C-8E91-973C8D8B72CD}" type="slidenum">
              <a:rPr lang="en-GB" altLang="x-none" sz="1200"/>
              <a:pPr/>
              <a:t>19</a:t>
            </a:fld>
            <a:endParaRPr lang="en-GB" altLang="x-none" sz="12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D755A90D-1710-A240-8517-B34682640DDF}" type="slidenum">
              <a:rPr lang="en-GB" altLang="x-none" sz="1200"/>
              <a:pPr/>
              <a:t>20</a:t>
            </a:fld>
            <a:endParaRPr lang="en-GB" altLang="x-none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2161D645-989F-A24B-8E41-A439029AF0B4}" type="slidenum">
              <a:rPr lang="en-GB" altLang="x-none" sz="1200"/>
              <a:pPr/>
              <a:t>21</a:t>
            </a:fld>
            <a:endParaRPr lang="en-GB" altLang="x-none" sz="12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8BD87384-AF6A-8C4D-943A-3B61E6C0CC69}" type="slidenum">
              <a:rPr lang="en-GB" altLang="x-none" sz="1200"/>
              <a:pPr/>
              <a:t>22</a:t>
            </a:fld>
            <a:endParaRPr lang="en-GB" altLang="x-none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C34C9FC-720D-AA47-8B42-8A079CD6F26F}" type="slidenum">
              <a:rPr lang="en-GB" altLang="x-none" sz="1200"/>
              <a:pPr/>
              <a:t>23</a:t>
            </a:fld>
            <a:endParaRPr lang="en-GB" altLang="x-none" sz="12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0B7E4154-68F0-2B4C-8CF8-A6914968907F}" type="slidenum">
              <a:rPr lang="en-GB" altLang="x-none" sz="1200"/>
              <a:pPr/>
              <a:t>24</a:t>
            </a:fld>
            <a:endParaRPr lang="en-GB" altLang="x-none" sz="12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x-none">
                <a:ea typeface="ＭＳ Ｐゴシック" charset="-128"/>
              </a:rPr>
              <a:t>Note: sequences are with different  sizes.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07709D67-523C-8745-AA6D-AFBBE9EB5116}" type="slidenum">
              <a:rPr lang="en-GB" altLang="x-none" sz="1200"/>
              <a:pPr/>
              <a:t>25</a:t>
            </a:fld>
            <a:endParaRPr lang="en-GB" altLang="x-none" sz="12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4B504003-25F2-BB46-B770-CF771A7B653B}" type="slidenum">
              <a:rPr lang="en-GB" altLang="x-none" sz="1200"/>
              <a:pPr/>
              <a:t>26</a:t>
            </a:fld>
            <a:endParaRPr lang="en-GB" altLang="x-none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42BDB364-D8E7-DA4F-AE72-3B87AB505089}" type="slidenum">
              <a:rPr lang="en-GB" altLang="x-none" sz="1200"/>
              <a:pPr/>
              <a:t>4</a:t>
            </a:fld>
            <a:endParaRPr lang="en-GB" altLang="x-none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CC949647-5276-B24C-8493-35E2BA6EA102}" type="slidenum">
              <a:rPr lang="en-GB" altLang="x-none" sz="1200"/>
              <a:pPr/>
              <a:t>27</a:t>
            </a:fld>
            <a:endParaRPr lang="en-GB" altLang="x-none" sz="12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B57FDE70-573D-294F-AE37-FF8B5E254E98}" type="slidenum">
              <a:rPr lang="en-GB" altLang="x-none" sz="1200"/>
              <a:pPr/>
              <a:t>28</a:t>
            </a:fld>
            <a:endParaRPr lang="en-GB" altLang="x-none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0A5C2D8E-5384-9A40-9FA2-C630A827510E}" type="slidenum">
              <a:rPr lang="en-GB" altLang="x-none" sz="1200"/>
              <a:pPr/>
              <a:t>9</a:t>
            </a:fld>
            <a:endParaRPr lang="en-GB" altLang="x-none" sz="12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C8CFA250-A4C4-1E48-86DA-4BF569E6F466}" type="slidenum">
              <a:rPr lang="en-GB" altLang="x-none" sz="1200"/>
              <a:pPr/>
              <a:t>10</a:t>
            </a:fld>
            <a:endParaRPr lang="en-GB" altLang="x-none" sz="12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C8CFA250-A4C4-1E48-86DA-4BF569E6F466}" type="slidenum">
              <a:rPr lang="en-GB" altLang="x-none" sz="1200"/>
              <a:pPr/>
              <a:t>11</a:t>
            </a:fld>
            <a:endParaRPr lang="en-GB" altLang="x-none" sz="12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087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118EBD29-FB15-B14E-AA5F-1F158825FC3E}" type="slidenum">
              <a:rPr lang="en-GB" altLang="x-none" sz="1200"/>
              <a:pPr/>
              <a:t>12</a:t>
            </a:fld>
            <a:endParaRPr lang="en-GB" altLang="x-none" sz="12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8947EE7F-356A-0D49-9BAA-B384584FD53F}" type="slidenum">
              <a:rPr lang="en-GB" altLang="x-none" sz="1200"/>
              <a:pPr/>
              <a:t>13</a:t>
            </a:fld>
            <a:endParaRPr lang="en-GB" altLang="x-none" sz="12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1148923A-D565-7B44-BA3F-18589D357267}" type="slidenum">
              <a:rPr lang="en-GB" altLang="x-none" sz="1200"/>
              <a:pPr/>
              <a:t>15</a:t>
            </a:fld>
            <a:endParaRPr lang="en-GB" altLang="x-none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1148923A-D565-7B44-BA3F-18589D357267}" type="slidenum">
              <a:rPr lang="en-GB" altLang="x-none" sz="1200"/>
              <a:pPr/>
              <a:t>16</a:t>
            </a:fld>
            <a:endParaRPr lang="en-GB" altLang="x-none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3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A5EDD-68D4-EA4C-B03F-632F00DF7FE1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83771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73B42-5042-F446-9FBE-C27323F855B3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54481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FB54F-11EC-904C-BA24-41F3EA545EA5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62384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0330B-A93C-B744-A85B-6D53904272D6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50193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109D0-57D6-D149-A63D-04E9D4DAFB24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73571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DC4F3-E416-9A48-A783-13222E096C1C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06253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03856-8EF9-9B44-869D-18F87AA7F186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7711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90671-806D-BB4B-ABC3-447F06648D54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76712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F0006-FFFB-8B48-BD15-0A4E965EA84A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6276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D65B2-E1EE-8E4A-8B08-1F4F0DBD67C1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34794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BB3A5-9836-BD42-9CBD-F8469F04777D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8550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Cliquez pour modifier les styles du texte du masque</a:t>
            </a:r>
          </a:p>
          <a:p>
            <a:pPr lvl="1"/>
            <a:r>
              <a:rPr lang="en-GB" altLang="x-none"/>
              <a:t>Deuxième niveau</a:t>
            </a:r>
          </a:p>
          <a:p>
            <a:pPr lvl="2"/>
            <a:r>
              <a:rPr lang="en-GB" altLang="x-none"/>
              <a:t>Troisième niveau</a:t>
            </a:r>
          </a:p>
          <a:p>
            <a:pPr lvl="3"/>
            <a:r>
              <a:rPr lang="en-GB" altLang="x-none"/>
              <a:t>Quatrième niveau</a:t>
            </a:r>
          </a:p>
          <a:p>
            <a:pPr lvl="4"/>
            <a:r>
              <a:rPr lang="en-GB" altLang="x-none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ACDBBF8-2634-C741-90D6-405FFD361AF0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ekaia@pasteur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13.png"/><Relationship Id="rId10" Type="http://schemas.openxmlformats.org/officeDocument/2006/relationships/image" Target="../media/image19.jpe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molevol.cmima.csic.es/castresana/Gblocks_server.htm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Tools/psa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2"/>
          <p:cNvSpPr txBox="1">
            <a:spLocks noChangeArrowheads="1"/>
          </p:cNvSpPr>
          <p:nvPr/>
        </p:nvSpPr>
        <p:spPr bwMode="auto">
          <a:xfrm>
            <a:off x="0" y="1447800"/>
            <a:ext cx="9144000" cy="769441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4400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Multiple Sequence Alignment</a:t>
            </a:r>
          </a:p>
        </p:txBody>
      </p:sp>
      <p:sp>
        <p:nvSpPr>
          <p:cNvPr id="15362" name="Text Box 6"/>
          <p:cNvSpPr txBox="1">
            <a:spLocks noChangeArrowheads="1"/>
          </p:cNvSpPr>
          <p:nvPr/>
        </p:nvSpPr>
        <p:spPr bwMode="auto">
          <a:xfrm>
            <a:off x="2514600" y="3886200"/>
            <a:ext cx="4495800" cy="830997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x-none" sz="2400" b="1" dirty="0" err="1">
                <a:latin typeface="Helvetica" charset="0"/>
              </a:rPr>
              <a:t>Fredj</a:t>
            </a:r>
            <a:r>
              <a:rPr lang="en-GB" altLang="x-none" sz="2400" b="1">
                <a:latin typeface="Helvetica" charset="0"/>
              </a:rPr>
              <a:t> </a:t>
            </a:r>
            <a:r>
              <a:rPr lang="en-GB" altLang="x-none" sz="2400" b="1" err="1">
                <a:latin typeface="Helvetica" charset="0"/>
              </a:rPr>
              <a:t>Tekaia</a:t>
            </a:r>
            <a:endParaRPr lang="en-GB" altLang="x-none" sz="2400" b="1">
              <a:latin typeface="Helvetica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x-none" sz="2400" b="1">
                <a:latin typeface="Helvetica" charset="0"/>
              </a:rPr>
              <a:t> </a:t>
            </a:r>
            <a:r>
              <a:rPr lang="en-GB" altLang="x-none" sz="2400" b="1">
                <a:latin typeface="Helvetica" charset="0"/>
                <a:hlinkClick r:id="rId3"/>
              </a:rPr>
              <a:t>tekaia@pasteur.fr</a:t>
            </a:r>
            <a:endParaRPr lang="en-GB" altLang="x-none" sz="2400" b="1">
              <a:latin typeface="Helvetica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6008688"/>
            <a:ext cx="9036050" cy="9620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3B3B3"/>
            </a:outerShdw>
          </a:effec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en-GB" altLang="x-none" sz="2000">
                <a:solidFill>
                  <a:srgbClr val="001AFB"/>
                </a:solidFill>
              </a:rPr>
              <a:t>Bioinformatics and Genome Analyses</a:t>
            </a:r>
          </a:p>
          <a:p>
            <a:pPr algn="ctr">
              <a:spcBef>
                <a:spcPct val="20000"/>
              </a:spcBef>
              <a:defRPr/>
            </a:pPr>
            <a:r>
              <a:rPr lang="en-GB" altLang="x-none" sz="2000" err="1">
                <a:solidFill>
                  <a:srgbClr val="001AFB"/>
                </a:solidFill>
              </a:rPr>
              <a:t>Institut</a:t>
            </a:r>
            <a:r>
              <a:rPr lang="en-GB" altLang="x-none" sz="2000">
                <a:solidFill>
                  <a:srgbClr val="001AFB"/>
                </a:solidFill>
              </a:rPr>
              <a:t> Pasteur Tunis, Tunisia. September 18 – December 15,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3"/>
          <p:cNvSpPr txBox="1">
            <a:spLocks noChangeArrowheads="1"/>
          </p:cNvSpPr>
          <p:nvPr/>
        </p:nvSpPr>
        <p:spPr bwMode="auto">
          <a:xfrm>
            <a:off x="0" y="-27384"/>
            <a:ext cx="9144000" cy="579438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0000FF"/>
                </a:solidFill>
                <a:latin typeface="Tahoma" charset="0"/>
              </a:rPr>
              <a:t>What is a multiple alignment?</a:t>
            </a:r>
          </a:p>
        </p:txBody>
      </p:sp>
      <p:sp>
        <p:nvSpPr>
          <p:cNvPr id="21510" name="Text Box 12"/>
          <p:cNvSpPr txBox="1">
            <a:spLocks noChangeArrowheads="1"/>
          </p:cNvSpPr>
          <p:nvPr/>
        </p:nvSpPr>
        <p:spPr bwMode="auto">
          <a:xfrm>
            <a:off x="0" y="5283205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FF0000"/>
                </a:solidFill>
                <a:latin typeface="Tahoma" charset="0"/>
              </a:rPr>
              <a:t>•</a:t>
            </a:r>
            <a:r>
              <a:rPr lang="en-GB" altLang="x-none" sz="2800" b="1">
                <a:solidFill>
                  <a:srgbClr val="0000FF"/>
                </a:solidFill>
                <a:latin typeface="Tahoma" charset="0"/>
              </a:rPr>
              <a:t> in MSA equivalent residues (e.g. functional, structural) are aligned usually in columns</a:t>
            </a:r>
            <a:endParaRPr lang="en-GB" altLang="x-none" sz="2800">
              <a:solidFill>
                <a:schemeClr val="folHlink"/>
              </a:solidFill>
              <a:latin typeface="Tahoma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0" y="1687448"/>
            <a:ext cx="914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x-none" sz="2800" b="1" dirty="0">
                <a:solidFill>
                  <a:srgbClr val="FF0000"/>
                </a:solidFill>
                <a:latin typeface="Tahoma" charset="0"/>
              </a:rPr>
              <a:t>•</a:t>
            </a:r>
            <a:r>
              <a:rPr lang="en-GB" sz="2800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 A Multiple Sequence Alignment (MSA) is the alignment of three or more sequences (protein or nucleic acid) of </a:t>
            </a:r>
            <a:r>
              <a:rPr lang="en-GB" sz="28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similar length</a:t>
            </a:r>
            <a:r>
              <a:rPr lang="en-GB" sz="2800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en-GB" sz="2800" b="1" dirty="0">
              <a:solidFill>
                <a:srgbClr val="0000FF"/>
              </a:solidFill>
            </a:endParaRPr>
          </a:p>
          <a:p>
            <a:r>
              <a:rPr lang="en-GB" altLang="x-none" sz="2800" b="1" dirty="0">
                <a:solidFill>
                  <a:srgbClr val="FF0000"/>
                </a:solidFill>
                <a:latin typeface="Tahoma" charset="0"/>
              </a:rPr>
              <a:t>•</a:t>
            </a:r>
            <a:r>
              <a:rPr lang="en-GB" sz="2800" b="1" dirty="0">
                <a:latin typeface="Arial" charset="0"/>
                <a:ea typeface="Arial" charset="0"/>
                <a:cs typeface="Arial" charset="0"/>
              </a:rPr>
              <a:t> From the alignment output, homology can be inferred and the evolutionary relationships between the sequences analysed.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3"/>
          <p:cNvSpPr txBox="1">
            <a:spLocks noChangeArrowheads="1"/>
          </p:cNvSpPr>
          <p:nvPr/>
        </p:nvSpPr>
        <p:spPr bwMode="auto">
          <a:xfrm>
            <a:off x="0" y="-27384"/>
            <a:ext cx="9144000" cy="579438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0000FF"/>
                </a:solidFill>
              </a:rPr>
              <a:t>Multiple Sequence Alignments: Example</a:t>
            </a:r>
          </a:p>
        </p:txBody>
      </p:sp>
      <p:grpSp>
        <p:nvGrpSpPr>
          <p:cNvPr id="21507" name="Group 5"/>
          <p:cNvGrpSpPr>
            <a:grpSpLocks/>
          </p:cNvGrpSpPr>
          <p:nvPr/>
        </p:nvGrpSpPr>
        <p:grpSpPr bwMode="auto">
          <a:xfrm>
            <a:off x="304800" y="1700808"/>
            <a:ext cx="8205788" cy="2816225"/>
            <a:chOff x="337" y="1090"/>
            <a:chExt cx="5169" cy="1774"/>
          </a:xfrm>
        </p:grpSpPr>
        <p:grpSp>
          <p:nvGrpSpPr>
            <p:cNvPr id="21511" name="Group 6"/>
            <p:cNvGrpSpPr>
              <a:grpSpLocks/>
            </p:cNvGrpSpPr>
            <p:nvPr/>
          </p:nvGrpSpPr>
          <p:grpSpPr bwMode="auto">
            <a:xfrm>
              <a:off x="337" y="1090"/>
              <a:ext cx="5169" cy="1774"/>
              <a:chOff x="337" y="1090"/>
              <a:chExt cx="5169" cy="1774"/>
            </a:xfrm>
          </p:grpSpPr>
          <p:sp>
            <p:nvSpPr>
              <p:cNvPr id="21513" name="Rectangle 7"/>
              <p:cNvSpPr>
                <a:spLocks noChangeArrowheads="1"/>
              </p:cNvSpPr>
              <p:nvPr/>
            </p:nvSpPr>
            <p:spPr bwMode="auto">
              <a:xfrm>
                <a:off x="337" y="1090"/>
                <a:ext cx="745" cy="17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pic>
            <p:nvPicPr>
              <p:cNvPr id="21514" name="Picture 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92" t="19130" r="1923" b="35185"/>
              <a:stretch>
                <a:fillRect/>
              </a:stretch>
            </p:blipFill>
            <p:spPr bwMode="auto">
              <a:xfrm>
                <a:off x="936" y="1091"/>
                <a:ext cx="4570" cy="1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512" name="Text Box 9"/>
            <p:cNvSpPr txBox="1">
              <a:spLocks noChangeArrowheads="1"/>
            </p:cNvSpPr>
            <p:nvPr/>
          </p:nvSpPr>
          <p:spPr bwMode="auto">
            <a:xfrm>
              <a:off x="354" y="1185"/>
              <a:ext cx="596" cy="1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lnk_rat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crk1_mouse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nck_human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ht16_hydat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pip5_human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fer_human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1ab2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1mil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1blj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1shd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1lkkA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1csy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1bfi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x-none" sz="1200">
                  <a:latin typeface="Times New Roman" charset="0"/>
                </a:rPr>
                <a:t>1gri</a:t>
              </a:r>
            </a:p>
          </p:txBody>
        </p:sp>
      </p:grpSp>
      <p:sp>
        <p:nvSpPr>
          <p:cNvPr id="21508" name="Text Box 10"/>
          <p:cNvSpPr txBox="1">
            <a:spLocks noChangeArrowheads="1"/>
          </p:cNvSpPr>
          <p:nvPr/>
        </p:nvSpPr>
        <p:spPr bwMode="auto">
          <a:xfrm>
            <a:off x="5076056" y="5229200"/>
            <a:ext cx="36869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x-none" sz="1400" b="1">
                <a:latin typeface="Tahoma" charset="0"/>
              </a:rPr>
              <a:t>* conserved identical residues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x-none" sz="1400" b="1">
                <a:latin typeface="Tahoma" charset="0"/>
              </a:rPr>
              <a:t>:  conserved similar residues</a:t>
            </a:r>
            <a:endParaRPr lang="en-GB" altLang="x-none" sz="1400" b="1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83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2"/>
          <p:cNvSpPr txBox="1">
            <a:spLocks noChangeArrowheads="1"/>
          </p:cNvSpPr>
          <p:nvPr/>
        </p:nvSpPr>
        <p:spPr bwMode="auto">
          <a:xfrm>
            <a:off x="209550" y="6059488"/>
            <a:ext cx="2311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x-none" sz="1800">
                <a:latin typeface="Tahoma" charset="0"/>
              </a:rPr>
              <a:t>conservation profile</a:t>
            </a:r>
          </a:p>
        </p:txBody>
      </p:sp>
      <p:sp>
        <p:nvSpPr>
          <p:cNvPr id="23554" name="Text Box 3"/>
          <p:cNvSpPr txBox="1">
            <a:spLocks noChangeArrowheads="1"/>
          </p:cNvSpPr>
          <p:nvPr/>
        </p:nvSpPr>
        <p:spPr bwMode="auto">
          <a:xfrm>
            <a:off x="4716463" y="1454150"/>
            <a:ext cx="2111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>
                <a:latin typeface="Tahoma" charset="0"/>
              </a:rPr>
              <a:t>conserved residues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7"/>
          <a:stretch>
            <a:fillRect/>
          </a:stretch>
        </p:blipFill>
        <p:spPr bwMode="auto">
          <a:xfrm>
            <a:off x="211138" y="1887538"/>
            <a:ext cx="87471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Line 5"/>
          <p:cNvSpPr>
            <a:spLocks noChangeShapeType="1"/>
          </p:cNvSpPr>
          <p:nvPr/>
        </p:nvSpPr>
        <p:spPr bwMode="auto">
          <a:xfrm flipH="1">
            <a:off x="4359275" y="1785938"/>
            <a:ext cx="1035050" cy="969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5522913" y="1790700"/>
            <a:ext cx="635000" cy="944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558" name="Line 7"/>
          <p:cNvSpPr>
            <a:spLocks noChangeShapeType="1"/>
          </p:cNvSpPr>
          <p:nvPr/>
        </p:nvSpPr>
        <p:spPr bwMode="auto">
          <a:xfrm flipV="1">
            <a:off x="2079625" y="4838700"/>
            <a:ext cx="6548438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559" name="Rectangle 8"/>
          <p:cNvSpPr>
            <a:spLocks noChangeArrowheads="1"/>
          </p:cNvSpPr>
          <p:nvPr/>
        </p:nvSpPr>
        <p:spPr bwMode="auto">
          <a:xfrm>
            <a:off x="2857500" y="4818063"/>
            <a:ext cx="484188" cy="85725"/>
          </a:xfrm>
          <a:prstGeom prst="rect">
            <a:avLst/>
          </a:prstGeom>
          <a:solidFill>
            <a:srgbClr val="FF2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23560" name="Rectangle 9"/>
          <p:cNvSpPr>
            <a:spLocks noChangeArrowheads="1"/>
          </p:cNvSpPr>
          <p:nvPr/>
        </p:nvSpPr>
        <p:spPr bwMode="auto">
          <a:xfrm>
            <a:off x="7789863" y="4795838"/>
            <a:ext cx="720725" cy="85725"/>
          </a:xfrm>
          <a:prstGeom prst="rect">
            <a:avLst/>
          </a:prstGeom>
          <a:solidFill>
            <a:srgbClr val="FF2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23561" name="AutoShape 10"/>
          <p:cNvSpPr>
            <a:spLocks noChangeArrowheads="1"/>
          </p:cNvSpPr>
          <p:nvPr/>
        </p:nvSpPr>
        <p:spPr bwMode="auto">
          <a:xfrm>
            <a:off x="4048125" y="4787900"/>
            <a:ext cx="361950" cy="106363"/>
          </a:xfrm>
          <a:prstGeom prst="rightArrow">
            <a:avLst>
              <a:gd name="adj1" fmla="val 50000"/>
              <a:gd name="adj2" fmla="val 850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23562" name="AutoShape 11"/>
          <p:cNvSpPr>
            <a:spLocks noChangeArrowheads="1"/>
          </p:cNvSpPr>
          <p:nvPr/>
        </p:nvSpPr>
        <p:spPr bwMode="auto">
          <a:xfrm>
            <a:off x="5019675" y="4791075"/>
            <a:ext cx="361950" cy="106363"/>
          </a:xfrm>
          <a:prstGeom prst="rightArrow">
            <a:avLst>
              <a:gd name="adj1" fmla="val 50000"/>
              <a:gd name="adj2" fmla="val 850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23563" name="AutoShape 12"/>
          <p:cNvSpPr>
            <a:spLocks noChangeArrowheads="1"/>
          </p:cNvSpPr>
          <p:nvPr/>
        </p:nvSpPr>
        <p:spPr bwMode="auto">
          <a:xfrm>
            <a:off x="6119813" y="4794250"/>
            <a:ext cx="150812" cy="93663"/>
          </a:xfrm>
          <a:prstGeom prst="rightArrow">
            <a:avLst>
              <a:gd name="adj1" fmla="val 50000"/>
              <a:gd name="adj2" fmla="val 402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23564" name="AutoShape 13"/>
          <p:cNvSpPr>
            <a:spLocks noChangeArrowheads="1"/>
          </p:cNvSpPr>
          <p:nvPr/>
        </p:nvSpPr>
        <p:spPr bwMode="auto">
          <a:xfrm>
            <a:off x="6969125" y="4797425"/>
            <a:ext cx="150813" cy="93663"/>
          </a:xfrm>
          <a:prstGeom prst="rightArrow">
            <a:avLst>
              <a:gd name="adj1" fmla="val 50000"/>
              <a:gd name="adj2" fmla="val 402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23565" name="AutoShape 14"/>
          <p:cNvSpPr>
            <a:spLocks noChangeArrowheads="1"/>
          </p:cNvSpPr>
          <p:nvPr/>
        </p:nvSpPr>
        <p:spPr bwMode="auto">
          <a:xfrm>
            <a:off x="7518400" y="4800600"/>
            <a:ext cx="150813" cy="93663"/>
          </a:xfrm>
          <a:prstGeom prst="rightArrow">
            <a:avLst>
              <a:gd name="adj1" fmla="val 50000"/>
              <a:gd name="adj2" fmla="val 402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23566" name="Line 15"/>
          <p:cNvSpPr>
            <a:spLocks noChangeShapeType="1"/>
          </p:cNvSpPr>
          <p:nvPr/>
        </p:nvSpPr>
        <p:spPr bwMode="auto">
          <a:xfrm flipV="1">
            <a:off x="1320800" y="5610225"/>
            <a:ext cx="946150" cy="473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6032500" y="5945188"/>
            <a:ext cx="2316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x-none" sz="1800">
                <a:latin typeface="Tahoma" charset="0"/>
              </a:rPr>
              <a:t>secondary structure</a:t>
            </a:r>
          </a:p>
        </p:txBody>
      </p:sp>
      <p:sp>
        <p:nvSpPr>
          <p:cNvPr id="23568" name="Line 17"/>
          <p:cNvSpPr>
            <a:spLocks noChangeShapeType="1"/>
          </p:cNvSpPr>
          <p:nvPr/>
        </p:nvSpPr>
        <p:spPr bwMode="auto">
          <a:xfrm flipH="1" flipV="1">
            <a:off x="6191250" y="4891088"/>
            <a:ext cx="673100" cy="1084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569" name="Line 18"/>
          <p:cNvSpPr>
            <a:spLocks noChangeShapeType="1"/>
          </p:cNvSpPr>
          <p:nvPr/>
        </p:nvSpPr>
        <p:spPr bwMode="auto">
          <a:xfrm flipV="1">
            <a:off x="7029450" y="4919663"/>
            <a:ext cx="1058863" cy="103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570" name="Line 19"/>
          <p:cNvSpPr>
            <a:spLocks noChangeShapeType="1"/>
          </p:cNvSpPr>
          <p:nvPr/>
        </p:nvSpPr>
        <p:spPr bwMode="auto">
          <a:xfrm flipH="1">
            <a:off x="2968625" y="1789113"/>
            <a:ext cx="2268538" cy="957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571" name="Text Box 20"/>
          <p:cNvSpPr txBox="1">
            <a:spLocks noChangeArrowheads="1"/>
          </p:cNvSpPr>
          <p:nvPr/>
        </p:nvSpPr>
        <p:spPr bwMode="auto">
          <a:xfrm>
            <a:off x="1" y="-27384"/>
            <a:ext cx="9144000" cy="646113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x-none" sz="3600" b="1" err="1">
                <a:solidFill>
                  <a:srgbClr val="0000FF"/>
                </a:solidFill>
                <a:latin typeface="Tahoma" charset="0"/>
              </a:rPr>
              <a:t>What</a:t>
            </a:r>
            <a:r>
              <a:rPr lang="fr-FR" altLang="x-none" sz="3600" b="1">
                <a:solidFill>
                  <a:srgbClr val="0000FF"/>
                </a:solidFill>
                <a:latin typeface="Tahoma" charset="0"/>
              </a:rPr>
              <a:t> </a:t>
            </a:r>
            <a:r>
              <a:rPr lang="fr-FR" altLang="x-none" sz="3600" b="1" err="1">
                <a:solidFill>
                  <a:srgbClr val="0000FF"/>
                </a:solidFill>
                <a:latin typeface="Tahoma" charset="0"/>
              </a:rPr>
              <a:t>is</a:t>
            </a:r>
            <a:r>
              <a:rPr lang="fr-FR" altLang="x-none" sz="3600" b="1">
                <a:solidFill>
                  <a:srgbClr val="0000FF"/>
                </a:solidFill>
                <a:latin typeface="Tahoma" charset="0"/>
              </a:rPr>
              <a:t> a multiple </a:t>
            </a:r>
            <a:r>
              <a:rPr lang="fr-FR" altLang="x-none" sz="3600" b="1" err="1">
                <a:solidFill>
                  <a:srgbClr val="0000FF"/>
                </a:solidFill>
                <a:latin typeface="Tahoma" charset="0"/>
              </a:rPr>
              <a:t>alignment</a:t>
            </a:r>
            <a:r>
              <a:rPr lang="fr-FR" altLang="x-none" sz="3600" b="1">
                <a:solidFill>
                  <a:srgbClr val="0000FF"/>
                </a:solidFill>
                <a:latin typeface="Tahoma" charset="0"/>
              </a:rPr>
              <a:t>?</a:t>
            </a:r>
          </a:p>
        </p:txBody>
      </p:sp>
      <p:sp>
        <p:nvSpPr>
          <p:cNvPr id="23572" name="Text Box 21"/>
          <p:cNvSpPr txBox="1">
            <a:spLocks noChangeArrowheads="1"/>
          </p:cNvSpPr>
          <p:nvPr/>
        </p:nvSpPr>
        <p:spPr bwMode="auto">
          <a:xfrm>
            <a:off x="0" y="6477000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1800"/>
              <a:t>Julie Thompson - IGBMC</a:t>
            </a:r>
            <a:endParaRPr lang="en-GB" altLang="x-none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2"/>
          <p:cNvSpPr txBox="1">
            <a:spLocks noChangeArrowheads="1"/>
          </p:cNvSpPr>
          <p:nvPr/>
        </p:nvSpPr>
        <p:spPr bwMode="auto">
          <a:xfrm>
            <a:off x="0" y="-26988"/>
            <a:ext cx="9144000" cy="64135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0000FF"/>
                </a:solidFill>
              </a:rPr>
              <a:t>Multiple alignments</a:t>
            </a:r>
            <a:endParaRPr lang="en-GB" altLang="x-none" b="1">
              <a:solidFill>
                <a:srgbClr val="0000FF"/>
              </a:solidFill>
            </a:endParaRPr>
          </a:p>
        </p:txBody>
      </p:sp>
      <p:sp>
        <p:nvSpPr>
          <p:cNvPr id="25602" name="Text Box 3"/>
          <p:cNvSpPr txBox="1">
            <a:spLocks noChangeArrowheads="1"/>
          </p:cNvSpPr>
          <p:nvPr/>
        </p:nvSpPr>
        <p:spPr bwMode="auto">
          <a:xfrm>
            <a:off x="0" y="549275"/>
            <a:ext cx="925195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0000FF"/>
                </a:solidFill>
              </a:rPr>
              <a:t>Important motivations for studying similarity among many sequences include :</a:t>
            </a:r>
            <a:endParaRPr lang="en-GB" altLang="x-none" sz="3600" b="1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</a:t>
            </a:r>
            <a:r>
              <a:rPr lang="en-GB" altLang="x-none" sz="2400" b="1"/>
              <a:t> </a:t>
            </a:r>
            <a:r>
              <a:rPr lang="en-GB" altLang="x-none" b="1"/>
              <a:t>The search for similar function or similar evolutionary histories,</a:t>
            </a:r>
            <a:endParaRPr lang="en-GB" altLang="x-none" sz="2400" b="1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</a:t>
            </a:r>
            <a:r>
              <a:rPr lang="en-GB" altLang="x-none" sz="2400" b="1"/>
              <a:t> </a:t>
            </a:r>
            <a:r>
              <a:rPr lang="en-GB" altLang="x-none" b="1"/>
              <a:t>Common motifs,</a:t>
            </a:r>
            <a:endParaRPr lang="en-GB" altLang="x-none" sz="2400" b="1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</a:t>
            </a:r>
            <a:r>
              <a:rPr lang="en-GB" altLang="x-none" sz="2400" b="1"/>
              <a:t> </a:t>
            </a:r>
            <a:r>
              <a:rPr lang="en-GB" altLang="x-none" b="1"/>
              <a:t>Family determination (</a:t>
            </a:r>
            <a:r>
              <a:rPr lang="en-GB" altLang="x-none" b="1" err="1"/>
              <a:t>orthologs</a:t>
            </a:r>
            <a:r>
              <a:rPr lang="en-GB" altLang="x-none" b="1"/>
              <a:t>, paralogs)</a:t>
            </a:r>
            <a:endParaRPr lang="en-GB" altLang="x-none" sz="2400" b="1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</a:t>
            </a:r>
            <a:r>
              <a:rPr lang="en-GB" altLang="x-none" sz="2400" b="1"/>
              <a:t> </a:t>
            </a:r>
            <a:r>
              <a:rPr lang="en-GB" altLang="x-none" b="1"/>
              <a:t>Consensus sequence,</a:t>
            </a:r>
            <a:endParaRPr lang="en-GB" altLang="x-none" sz="2400" b="1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</a:t>
            </a:r>
            <a:r>
              <a:rPr lang="en-GB" altLang="x-none" sz="2400" b="1"/>
              <a:t> </a:t>
            </a:r>
            <a:r>
              <a:rPr lang="en-GB" altLang="x-none" b="1">
                <a:solidFill>
                  <a:srgbClr val="0000FF"/>
                </a:solidFill>
              </a:rPr>
              <a:t>Preliminary step for phylogeny analysis,</a:t>
            </a:r>
            <a:endParaRPr lang="en-GB" altLang="x-none" sz="2400" b="1">
              <a:solidFill>
                <a:srgbClr val="0000FF"/>
              </a:solidFill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</a:t>
            </a:r>
            <a:r>
              <a:rPr lang="en-GB" altLang="x-none" sz="2400" b="1"/>
              <a:t> </a:t>
            </a:r>
            <a:r>
              <a:rPr lang="en-GB" altLang="x-none" b="1"/>
              <a:t>Preliminary step for 3D structure prediction.</a:t>
            </a:r>
            <a:endParaRPr lang="en-GB" altLang="x-none" sz="2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496" y="46365"/>
            <a:ext cx="910850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0000FF"/>
                </a:solidFill>
              </a:rPr>
              <a:t>Multiple sequence alignment: exact methods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2492896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Exact methods of multiple alignment use dynamic programming and are guaranteed to find optimal solutions.</a:t>
            </a:r>
          </a:p>
          <a:p>
            <a:r>
              <a:rPr lang="en-US" sz="28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But they are not feasible for more than a few sequences.</a:t>
            </a:r>
          </a:p>
        </p:txBody>
      </p:sp>
    </p:spTree>
    <p:extLst>
      <p:ext uri="{BB962C8B-B14F-4D97-AF65-F5344CB8AC3E}">
        <p14:creationId xmlns:p14="http://schemas.microsoft.com/office/powerpoint/2010/main" val="180002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4"/>
          <p:cNvSpPr txBox="1">
            <a:spLocks noChangeArrowheads="1"/>
          </p:cNvSpPr>
          <p:nvPr/>
        </p:nvSpPr>
        <p:spPr bwMode="auto">
          <a:xfrm>
            <a:off x="441325" y="2803525"/>
            <a:ext cx="824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27650" name="Rectangle 5"/>
          <p:cNvSpPr>
            <a:spLocks noChangeArrowheads="1"/>
          </p:cNvSpPr>
          <p:nvPr/>
        </p:nvSpPr>
        <p:spPr bwMode="auto">
          <a:xfrm>
            <a:off x="0" y="1664684"/>
            <a:ext cx="9144000" cy="22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</a:t>
            </a:r>
            <a:r>
              <a:rPr lang="en-GB" altLang="x-none" b="1"/>
              <a:t> </a:t>
            </a:r>
            <a:r>
              <a:rPr lang="en-GB" altLang="x-none" b="1">
                <a:solidFill>
                  <a:srgbClr val="0000FF"/>
                </a:solidFill>
              </a:rPr>
              <a:t>Global and progressive alignment (</a:t>
            </a:r>
            <a:r>
              <a:rPr lang="en-GB" altLang="x-none" b="1" err="1">
                <a:solidFill>
                  <a:srgbClr val="0000FF"/>
                </a:solidFill>
              </a:rPr>
              <a:t>clustalw</a:t>
            </a:r>
            <a:r>
              <a:rPr lang="en-GB" altLang="x-none" b="1">
                <a:solidFill>
                  <a:srgbClr val="0000FF"/>
                </a:solidFill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</a:t>
            </a:r>
            <a:r>
              <a:rPr lang="en-GB" altLang="x-none" b="1"/>
              <a:t> Global alignment (</a:t>
            </a:r>
            <a:r>
              <a:rPr lang="en-GB" altLang="x-none" b="1" err="1"/>
              <a:t>msa</a:t>
            </a:r>
            <a:r>
              <a:rPr lang="en-GB" altLang="x-none" b="1"/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</a:t>
            </a:r>
            <a:r>
              <a:rPr lang="en-GB" altLang="x-none" b="1"/>
              <a:t> Alignment based on a HMM model (SAM);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</a:t>
            </a:r>
            <a:r>
              <a:rPr lang="en-GB" altLang="x-none" b="1"/>
              <a:t> Local alignment (MEME, MAST, Meta-MEME);</a:t>
            </a:r>
            <a:r>
              <a:rPr lang="en-GB" altLang="x-none"/>
              <a:t>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altLang="x-none" sz="3600" b="1">
                <a:solidFill>
                  <a:srgbClr val="0000FF"/>
                </a:solidFill>
              </a:rPr>
              <a:t>Strategies for multiple alignments include: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4"/>
          <p:cNvSpPr txBox="1">
            <a:spLocks noChangeArrowheads="1"/>
          </p:cNvSpPr>
          <p:nvPr/>
        </p:nvSpPr>
        <p:spPr bwMode="auto">
          <a:xfrm>
            <a:off x="441325" y="2803525"/>
            <a:ext cx="824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2" name="ZoneTexte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altLang="x-none" sz="3600" b="1">
                <a:solidFill>
                  <a:srgbClr val="0000FF"/>
                </a:solidFill>
              </a:rPr>
              <a:t>Strategies for multiple alignments include: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2276872"/>
            <a:ext cx="90364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8" indent="-14288">
              <a:defRPr/>
            </a:pPr>
            <a:r>
              <a:rPr lang="en-US" sz="2800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Progressive methods: </a:t>
            </a:r>
            <a:r>
              <a:rPr lang="en-US" sz="28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use a guide tree to determine how to combine pairwise alignments one by one to create a multiple alignment.</a:t>
            </a:r>
          </a:p>
        </p:txBody>
      </p:sp>
    </p:spTree>
    <p:extLst>
      <p:ext uri="{BB962C8B-B14F-4D97-AF65-F5344CB8AC3E}">
        <p14:creationId xmlns:p14="http://schemas.microsoft.com/office/powerpoint/2010/main" val="1205671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2"/>
          <p:cNvSpPr txBox="1">
            <a:spLocks noChangeArrowheads="1"/>
          </p:cNvSpPr>
          <p:nvPr/>
        </p:nvSpPr>
        <p:spPr bwMode="auto">
          <a:xfrm>
            <a:off x="0" y="-27384"/>
            <a:ext cx="9067800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0000FF"/>
                </a:solidFill>
              </a:rPr>
              <a:t>Steps in Multiple Sequence Alignment</a:t>
            </a:r>
            <a:endParaRPr lang="en-GB" altLang="x-none" sz="2400">
              <a:solidFill>
                <a:srgbClr val="0000FF"/>
              </a:solidFill>
            </a:endParaRPr>
          </a:p>
        </p:txBody>
      </p:sp>
      <p:sp>
        <p:nvSpPr>
          <p:cNvPr id="29698" name="Text Box 3"/>
          <p:cNvSpPr txBox="1">
            <a:spLocks noChangeArrowheads="1"/>
          </p:cNvSpPr>
          <p:nvPr/>
        </p:nvSpPr>
        <p:spPr bwMode="auto">
          <a:xfrm>
            <a:off x="0" y="914400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/>
              <a:t>A common strategy of several popular multiple sequence alignment algorithms is to: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76200" y="5791200"/>
            <a:ext cx="9067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5-</a:t>
            </a:r>
            <a:r>
              <a:rPr lang="en-GB" altLang="x-none" sz="2400" b="1">
                <a:solidFill>
                  <a:srgbClr val="0000FF"/>
                </a:solidFill>
              </a:rPr>
              <a:t> repeat the process if the new tree is not the same as the previous one.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76200" y="1981200"/>
            <a:ext cx="8686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1-</a:t>
            </a:r>
            <a:r>
              <a:rPr lang="en-GB" altLang="x-none" sz="2400" b="1">
                <a:solidFill>
                  <a:srgbClr val="0000FF"/>
                </a:solidFill>
              </a:rPr>
              <a:t> generate a pairwise distance matrix based on all possible pairwise alignments between the sequences being considered;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6200" y="2971800"/>
            <a:ext cx="876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2-</a:t>
            </a:r>
            <a:r>
              <a:rPr lang="en-GB" altLang="x-none" sz="2400" b="1"/>
              <a:t> use a statistically based approach to construct an initial tree;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76200" y="3657600"/>
            <a:ext cx="8991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3-</a:t>
            </a:r>
            <a:r>
              <a:rPr lang="en-GB" altLang="x-none" sz="2400" b="1">
                <a:solidFill>
                  <a:srgbClr val="0000FF"/>
                </a:solidFill>
              </a:rPr>
              <a:t> realign the sequences progressively following their relatedness according to the inferred tree;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152400" y="4724400"/>
            <a:ext cx="8839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4-</a:t>
            </a:r>
            <a:r>
              <a:rPr lang="en-GB" altLang="x-none" sz="2400" b="1"/>
              <a:t> construct a new tree from the pair-wise distances obtained in the new multiple alignment;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16389" grpId="0"/>
      <p:bldP spid="16390" grpId="0"/>
      <p:bldP spid="16391" grpId="0"/>
      <p:bldP spid="1639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5" name="Object 2"/>
          <p:cNvGraphicFramePr>
            <a:graphicFrameLocks noChangeAspect="1"/>
          </p:cNvGraphicFramePr>
          <p:nvPr/>
        </p:nvGraphicFramePr>
        <p:xfrm>
          <a:off x="914400" y="533400"/>
          <a:ext cx="6858000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6" name="Document" r:id="rId4" imgW="4584700" imgH="4483100" progId="Word.Document.8">
                  <p:embed/>
                </p:oleObj>
              </mc:Choice>
              <mc:Fallback>
                <p:oleObj name="Document" r:id="rId4" imgW="4584700" imgH="44831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3400"/>
                        <a:ext cx="6858000" cy="6096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2"/>
          <p:cNvGraphicFramePr>
            <a:graphicFrameLocks noChangeAspect="1"/>
          </p:cNvGraphicFramePr>
          <p:nvPr/>
        </p:nvGraphicFramePr>
        <p:xfrm>
          <a:off x="1690688" y="990600"/>
          <a:ext cx="5761037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5" name="Document" r:id="rId4" imgW="5765800" imgH="3987800" progId="Word.Document.8">
                  <p:embed/>
                </p:oleObj>
              </mc:Choice>
              <mc:Fallback>
                <p:oleObj name="Document" r:id="rId4" imgW="5765800" imgH="3987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990600"/>
                        <a:ext cx="5761037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4" name="Text Box 3"/>
          <p:cNvSpPr txBox="1">
            <a:spLocks noChangeArrowheads="1"/>
          </p:cNvSpPr>
          <p:nvPr/>
        </p:nvSpPr>
        <p:spPr bwMode="auto">
          <a:xfrm>
            <a:off x="2743200" y="3810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Clustalw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332656"/>
            <a:ext cx="91440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>
                <a:solidFill>
                  <a:srgbClr val="0000FF"/>
                </a:solidFill>
              </a:rPr>
              <a:t>Plan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2204864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FF0000"/>
                </a:solidFill>
              </a:rPr>
              <a:t>•</a:t>
            </a:r>
            <a:r>
              <a:rPr lang="en-GB" sz="3200" b="1"/>
              <a:t> What is multiple alignment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0" y="3068960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FF0000"/>
                </a:solidFill>
              </a:rPr>
              <a:t>•</a:t>
            </a:r>
            <a:r>
              <a:rPr lang="en-GB" sz="3200" b="1"/>
              <a:t> Why multiple alignment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4005064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FF0000"/>
                </a:solidFill>
              </a:rPr>
              <a:t>•</a:t>
            </a:r>
            <a:r>
              <a:rPr lang="en-GB" sz="3200" b="1"/>
              <a:t> Strategies for multiple alignment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4941168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FF0000"/>
                </a:solidFill>
              </a:rPr>
              <a:t>•</a:t>
            </a:r>
            <a:r>
              <a:rPr lang="en-GB" sz="3200" b="1"/>
              <a:t> Examples and practical session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1340768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FF0000"/>
                </a:solidFill>
              </a:rPr>
              <a:t>•</a:t>
            </a:r>
            <a:r>
              <a:rPr lang="en-GB" sz="3200" b="1"/>
              <a:t> Reminder: Local – global alignments</a:t>
            </a:r>
          </a:p>
        </p:txBody>
      </p:sp>
    </p:spTree>
    <p:extLst>
      <p:ext uri="{BB962C8B-B14F-4D97-AF65-F5344CB8AC3E}">
        <p14:creationId xmlns:p14="http://schemas.microsoft.com/office/powerpoint/2010/main" val="290699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ChangeArrowheads="1"/>
          </p:cNvSpPr>
          <p:nvPr/>
        </p:nvSpPr>
        <p:spPr bwMode="auto">
          <a:xfrm>
            <a:off x="152400" y="1109464"/>
            <a:ext cx="8991600" cy="455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 </a:t>
            </a:r>
            <a:r>
              <a:rPr lang="da-DK" altLang="x-none" sz="2400" b="1"/>
              <a:t>Progressive multiple </a:t>
            </a:r>
            <a:r>
              <a:rPr lang="da-DK" altLang="x-none" sz="2400" b="1" err="1"/>
              <a:t>alignment</a:t>
            </a:r>
            <a:endParaRPr lang="da-DK" altLang="x-none"/>
          </a:p>
          <a:p>
            <a:pPr lvl="2" eaLnBrk="1" hangingPunct="1">
              <a:buFontTx/>
              <a:buNone/>
            </a:pPr>
            <a:r>
              <a:rPr lang="da-DK" altLang="x-none" b="1" err="1">
                <a:solidFill>
                  <a:srgbClr val="0000FF"/>
                </a:solidFill>
              </a:rPr>
              <a:t>ClustalW</a:t>
            </a:r>
            <a:r>
              <a:rPr lang="da-DK" altLang="x-none" b="1">
                <a:solidFill>
                  <a:srgbClr val="0000FF"/>
                </a:solidFill>
              </a:rPr>
              <a:t>,</a:t>
            </a:r>
            <a:r>
              <a:rPr lang="en-GB" altLang="x-none" b="1">
                <a:solidFill>
                  <a:srgbClr val="0000FF"/>
                </a:solidFill>
              </a:rPr>
              <a:t> </a:t>
            </a:r>
            <a:r>
              <a:rPr lang="da-DK" altLang="x-none" b="1" err="1">
                <a:solidFill>
                  <a:srgbClr val="0000FF"/>
                </a:solidFill>
              </a:rPr>
              <a:t>ClustalX</a:t>
            </a:r>
            <a:endParaRPr lang="en-GB" altLang="x-none"/>
          </a:p>
          <a:p>
            <a:pPr eaLnBrk="1" hangingPunct="1"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 </a:t>
            </a:r>
            <a:r>
              <a:rPr lang="da-DK" altLang="x-none" sz="2400" b="1"/>
              <a:t>Iterative multiple </a:t>
            </a:r>
            <a:r>
              <a:rPr lang="da-DK" altLang="x-none" sz="2400" b="1" err="1"/>
              <a:t>alignment</a:t>
            </a:r>
            <a:endParaRPr lang="da-DK" altLang="x-none"/>
          </a:p>
          <a:p>
            <a:pPr lvl="2" eaLnBrk="1" hangingPunct="1">
              <a:buFontTx/>
              <a:buNone/>
            </a:pPr>
            <a:r>
              <a:rPr lang="da-DK" altLang="x-none" b="1">
                <a:solidFill>
                  <a:srgbClr val="0000FF"/>
                </a:solidFill>
              </a:rPr>
              <a:t>SAGA, DIALIGN</a:t>
            </a:r>
            <a:endParaRPr lang="en-GB" altLang="x-none">
              <a:solidFill>
                <a:schemeClr val="hlink"/>
              </a:solidFill>
            </a:endParaRPr>
          </a:p>
          <a:p>
            <a:pPr eaLnBrk="1" hangingPunct="1"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• </a:t>
            </a:r>
            <a:r>
              <a:rPr lang="da-DK" altLang="x-none" sz="2400" b="1"/>
              <a:t>Co-operative multiple </a:t>
            </a:r>
            <a:r>
              <a:rPr lang="da-DK" altLang="x-none" sz="2400" b="1" err="1"/>
              <a:t>alignment</a:t>
            </a:r>
            <a:endParaRPr lang="en-GB" altLang="x-none" sz="1800" b="1"/>
          </a:p>
          <a:p>
            <a:pPr lvl="1" eaLnBrk="1" hangingPunct="1"/>
            <a:r>
              <a:rPr lang="fr-FR" altLang="x-none" sz="2000" b="1">
                <a:solidFill>
                  <a:srgbClr val="0000FF"/>
                </a:solidFill>
              </a:rPr>
              <a:t>MAFFT</a:t>
            </a:r>
            <a:r>
              <a:rPr lang="fr-FR" altLang="x-none" sz="2000" b="1">
                <a:solidFill>
                  <a:schemeClr val="hlink"/>
                </a:solidFill>
              </a:rPr>
              <a:t> </a:t>
            </a:r>
            <a:r>
              <a:rPr lang="fr-FR" altLang="x-none" sz="2000" b="1"/>
              <a:t>(</a:t>
            </a:r>
            <a:r>
              <a:rPr lang="fr-FR" altLang="x-none" sz="2000" b="1" err="1"/>
              <a:t>Katoh</a:t>
            </a:r>
            <a:r>
              <a:rPr lang="fr-FR" altLang="x-none" sz="2000" b="1"/>
              <a:t> et al. 2002) </a:t>
            </a:r>
            <a:r>
              <a:rPr lang="en-GB" altLang="x-none" sz="1800" b="1"/>
              <a:t>http://</a:t>
            </a:r>
            <a:r>
              <a:rPr lang="en-GB" altLang="x-none" sz="1800" b="1" err="1"/>
              <a:t>www.ebi.ac.uk</a:t>
            </a:r>
            <a:r>
              <a:rPr lang="en-GB" altLang="x-none" sz="1800" b="1"/>
              <a:t>/Tools/</a:t>
            </a:r>
            <a:r>
              <a:rPr lang="en-GB" altLang="x-none" sz="1800" b="1" err="1"/>
              <a:t>msa</a:t>
            </a:r>
            <a:r>
              <a:rPr lang="en-GB" altLang="x-none" sz="1800" b="1"/>
              <a:t>/</a:t>
            </a:r>
            <a:r>
              <a:rPr lang="en-GB" altLang="x-none" sz="1800" b="1" err="1"/>
              <a:t>mafft</a:t>
            </a:r>
            <a:r>
              <a:rPr lang="en-GB" altLang="x-none" sz="1800" b="1"/>
              <a:t>/</a:t>
            </a:r>
            <a:endParaRPr lang="fr-FR" altLang="x-none" sz="2000" b="1"/>
          </a:p>
          <a:p>
            <a:pPr lvl="1" eaLnBrk="1" hangingPunct="1"/>
            <a:r>
              <a:rPr lang="fr-FR" altLang="x-none" sz="2000" b="1">
                <a:solidFill>
                  <a:srgbClr val="0000FF"/>
                </a:solidFill>
              </a:rPr>
              <a:t>MUSCLE </a:t>
            </a:r>
            <a:r>
              <a:rPr lang="fr-FR" altLang="x-none" sz="2000" b="1"/>
              <a:t>(Edgar, 2004) http://www.drive5.com/muscle </a:t>
            </a:r>
          </a:p>
          <a:p>
            <a:pPr lvl="1" eaLnBrk="1" hangingPunct="1"/>
            <a:r>
              <a:rPr lang="fr-FR" altLang="x-none" sz="2000" b="1" err="1">
                <a:solidFill>
                  <a:srgbClr val="0000FF"/>
                </a:solidFill>
              </a:rPr>
              <a:t>Probcons</a:t>
            </a:r>
            <a:r>
              <a:rPr lang="fr-FR" altLang="x-none" sz="2000" b="1"/>
              <a:t> (Do et al. 2005) for </a:t>
            </a:r>
            <a:r>
              <a:rPr lang="fr-FR" altLang="x-none" sz="2000" b="1" err="1"/>
              <a:t>proteins</a:t>
            </a:r>
            <a:r>
              <a:rPr lang="fr-FR" altLang="x-none" sz="2000" b="1"/>
              <a:t>: </a:t>
            </a:r>
            <a:r>
              <a:rPr lang="en-GB" altLang="x-none" sz="2000" b="1"/>
              <a:t>http://</a:t>
            </a:r>
            <a:r>
              <a:rPr lang="en-GB" altLang="x-none" sz="2000" b="1" err="1"/>
              <a:t>probcons.stanford.edu</a:t>
            </a:r>
            <a:r>
              <a:rPr lang="en-GB" altLang="x-none" sz="2000" b="1"/>
              <a:t>/</a:t>
            </a:r>
            <a:endParaRPr lang="fr-FR" altLang="x-none" sz="2000" b="1"/>
          </a:p>
          <a:p>
            <a:pPr lvl="1" eaLnBrk="1" hangingPunct="1"/>
            <a:r>
              <a:rPr lang="fr-FR" altLang="x-none" sz="2000" b="1" err="1">
                <a:solidFill>
                  <a:srgbClr val="0000FF"/>
                </a:solidFill>
              </a:rPr>
              <a:t>Kalign</a:t>
            </a:r>
            <a:r>
              <a:rPr lang="fr-FR" altLang="x-none" sz="2000" b="1"/>
              <a:t> (</a:t>
            </a:r>
            <a:r>
              <a:rPr lang="fr-FR" altLang="x-none" sz="2000" b="1" err="1"/>
              <a:t>Lassmann</a:t>
            </a:r>
            <a:r>
              <a:rPr lang="fr-FR" altLang="x-none" sz="2000" b="1"/>
              <a:t> et al. 2005): </a:t>
            </a:r>
            <a:r>
              <a:rPr lang="en-GB" altLang="x-none" sz="2000" b="1"/>
              <a:t>http://</a:t>
            </a:r>
            <a:r>
              <a:rPr lang="en-GB" altLang="x-none" sz="2000" b="1" err="1"/>
              <a:t>www.ebi.ac.uk</a:t>
            </a:r>
            <a:r>
              <a:rPr lang="en-GB" altLang="x-none" sz="2000" b="1"/>
              <a:t>/Tools/</a:t>
            </a:r>
            <a:r>
              <a:rPr lang="en-GB" altLang="x-none" sz="2000" b="1" err="1"/>
              <a:t>msa</a:t>
            </a:r>
            <a:r>
              <a:rPr lang="en-GB" altLang="x-none" sz="2000" b="1"/>
              <a:t>/</a:t>
            </a:r>
            <a:r>
              <a:rPr lang="en-GB" altLang="x-none" sz="2000" b="1" err="1"/>
              <a:t>kalign</a:t>
            </a:r>
            <a:r>
              <a:rPr lang="en-GB" altLang="x-none" sz="2000" b="1"/>
              <a:t>/</a:t>
            </a:r>
          </a:p>
        </p:txBody>
      </p:sp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0" y="48617"/>
            <a:ext cx="9144000" cy="5000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x-none" b="1">
                <a:solidFill>
                  <a:srgbClr val="0000FF"/>
                </a:solidFill>
              </a:rPr>
              <a:t>Multiple </a:t>
            </a:r>
            <a:r>
              <a:rPr lang="fr-FR" altLang="x-none" b="1" err="1">
                <a:solidFill>
                  <a:srgbClr val="0000FF"/>
                </a:solidFill>
              </a:rPr>
              <a:t>Alignment</a:t>
            </a:r>
            <a:r>
              <a:rPr lang="fr-FR" altLang="x-none" b="1">
                <a:solidFill>
                  <a:srgbClr val="0000FF"/>
                </a:solidFill>
              </a:rPr>
              <a:t> Construction programs</a:t>
            </a:r>
            <a:endParaRPr lang="fr-FR" altLang="x-none" sz="4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2"/>
          <p:cNvSpPr txBox="1">
            <a:spLocks noChangeArrowheads="1"/>
          </p:cNvSpPr>
          <p:nvPr/>
        </p:nvSpPr>
        <p:spPr bwMode="auto">
          <a:xfrm>
            <a:off x="0" y="-27384"/>
            <a:ext cx="9144000" cy="5794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0000FF"/>
                </a:solidFill>
              </a:rPr>
              <a:t>Multiple Sequence Alignment at the codon level</a:t>
            </a:r>
            <a:endParaRPr lang="en-GB" altLang="x-none" sz="2400"/>
          </a:p>
        </p:txBody>
      </p:sp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52400" y="4419600"/>
            <a:ext cx="8839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1.</a:t>
            </a:r>
            <a:r>
              <a:rPr lang="en-GB" altLang="x-none" sz="2400" b="1"/>
              <a:t> Alignment of a family of protein sequences using </a:t>
            </a:r>
            <a:r>
              <a:rPr lang="en-GB" altLang="x-none" sz="2400" b="1" i="1"/>
              <a:t>clustalW</a:t>
            </a:r>
            <a:endParaRPr lang="en-GB" altLang="x-none" sz="2000" b="1"/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152400" y="5461000"/>
            <a:ext cx="8839200" cy="83185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2.</a:t>
            </a:r>
            <a:r>
              <a:rPr lang="en-GB" altLang="x-none" sz="2400" b="1"/>
              <a:t> Alignment of corresponding DNA sequences using as template their corresponding amino acid alignment obtained in step 1</a:t>
            </a:r>
          </a:p>
        </p:txBody>
      </p:sp>
      <p:sp>
        <p:nvSpPr>
          <p:cNvPr id="37892" name="Line 5"/>
          <p:cNvSpPr>
            <a:spLocks noChangeShapeType="1"/>
          </p:cNvSpPr>
          <p:nvPr/>
        </p:nvSpPr>
        <p:spPr bwMode="auto">
          <a:xfrm>
            <a:off x="4267200" y="4953000"/>
            <a:ext cx="0" cy="508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76200" y="1084263"/>
            <a:ext cx="8991600" cy="17446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• </a:t>
            </a:r>
            <a:r>
              <a:rPr lang="en-GB" altLang="x-none" sz="2400" b="1"/>
              <a:t>An efficient procedure consists of aligning amino-acid sequences and use the resulting alignment as template for the corresponding nucleotide sequences.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Alignment is then guaranteed at the codon level.</a:t>
            </a:r>
            <a:endParaRPr lang="en-GB" altLang="x-none" sz="2400"/>
          </a:p>
        </p:txBody>
      </p:sp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0" y="3429000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x-none" sz="2800" b="1">
                <a:solidFill>
                  <a:srgbClr val="0000FF"/>
                </a:solidFill>
              </a:rPr>
              <a:t>Given a set of protein and corresponding DNA sequences:</a:t>
            </a:r>
            <a:endParaRPr lang="fr-FR" altLang="x-none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0" y="1295400"/>
            <a:ext cx="89916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solidFill>
                  <a:srgbClr val="0000FF"/>
                </a:solidFill>
                <a:latin typeface="Courier" charset="0"/>
              </a:rPr>
              <a:t>&gt;DECA_ACT00004920001</a:t>
            </a:r>
            <a:endParaRPr lang="en-GB" altLang="x-none" sz="18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solidFill>
                  <a:srgbClr val="FF0000"/>
                </a:solidFill>
                <a:latin typeface="Courier" charset="0"/>
              </a:rPr>
              <a:t>ATG</a:t>
            </a:r>
            <a:r>
              <a:rPr lang="en-GB" altLang="x-none" sz="1800" b="1">
                <a:latin typeface="Courier" charset="0"/>
              </a:rPr>
              <a:t>ATT</a:t>
            </a:r>
            <a:r>
              <a:rPr lang="en-GB" altLang="x-none" sz="1800" b="1">
                <a:solidFill>
                  <a:srgbClr val="0000FF"/>
                </a:solidFill>
                <a:latin typeface="Courier" charset="0"/>
              </a:rPr>
              <a:t>GAA</a:t>
            </a:r>
            <a:r>
              <a:rPr lang="en-GB" altLang="x-none" sz="1800" b="1">
                <a:solidFill>
                  <a:srgbClr val="FF0000"/>
                </a:solidFill>
                <a:latin typeface="Courier" charset="0"/>
              </a:rPr>
              <a:t>GTT</a:t>
            </a:r>
            <a:r>
              <a:rPr lang="en-GB" altLang="x-none" sz="1800" b="1">
                <a:latin typeface="Courier" charset="0"/>
              </a:rPr>
              <a:t>ATGGCAAATGATAGGTTAGGAAAGAAGATAAAGGTGAAATGCTTACCG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latin typeface="Courier" charset="0"/>
              </a:rPr>
              <a:t>ACGGATACAGTGGGAGATCTTAAAAAAATAATATCACTTCAAATTGGAACGGCTGCTGAT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latin typeface="Courier" charset="0"/>
              </a:rPr>
              <a:t>AAAATTATTTTGAAGAAAGGTTATCAAATTTACAAAGATCACATAACTCTTGACGATTAT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latin typeface="Courier" charset="0"/>
              </a:rPr>
              <a:t>GAAGTTCACAATGGATTCAATTTTGAATTGTATTATAGTTAA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solidFill>
                  <a:srgbClr val="0000FF"/>
                </a:solidFill>
                <a:latin typeface="Courier" charset="0"/>
              </a:rPr>
              <a:t>&gt;DEFA_ADT00005428001</a:t>
            </a:r>
            <a:endParaRPr lang="en-GB" altLang="x-none" sz="18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solidFill>
                  <a:srgbClr val="FF0000"/>
                </a:solidFill>
                <a:latin typeface="Courier" charset="0"/>
              </a:rPr>
              <a:t>ATG</a:t>
            </a:r>
            <a:r>
              <a:rPr lang="en-GB" altLang="x-none" sz="1800" b="1">
                <a:latin typeface="Courier" charset="0"/>
              </a:rPr>
              <a:t>ATA</a:t>
            </a:r>
            <a:r>
              <a:rPr lang="en-GB" altLang="x-none" sz="1800" b="1">
                <a:solidFill>
                  <a:srgbClr val="0000FF"/>
                </a:solidFill>
                <a:latin typeface="Courier" charset="0"/>
              </a:rPr>
              <a:t>GAA</a:t>
            </a:r>
            <a:r>
              <a:rPr lang="en-GB" altLang="x-none" sz="1800" b="1">
                <a:solidFill>
                  <a:srgbClr val="FF0000"/>
                </a:solidFill>
                <a:latin typeface="Courier" charset="0"/>
              </a:rPr>
              <a:t>GTA</a:t>
            </a:r>
            <a:r>
              <a:rPr lang="en-GB" altLang="x-none" sz="1800" b="1">
                <a:latin typeface="Courier" charset="0"/>
              </a:rPr>
              <a:t>TTAGCCAACGATAGACTAGGTAAAAAAATCAAGGTTAAATGTATGCCT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latin typeface="Courier" charset="0"/>
              </a:rPr>
              <a:t>ACCGATACAATAGGTGATTTAAAGAAAATAATATCACTACAAATAGGTACATCATATGAG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latin typeface="Courier" charset="0"/>
              </a:rPr>
              <a:t>AAACTCGTACTAAAGAAAGGATACCAGGTTTATAAAGATCATATCACTTTGGATGACTAT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latin typeface="Courier" charset="0"/>
              </a:rPr>
              <a:t>GAAGTTCACAATGGATTTAATTTTGAATTATATTACAGTTGA</a:t>
            </a:r>
            <a:endParaRPr lang="en-GB" altLang="x-none" sz="1800" b="1"/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152400" y="4800600"/>
            <a:ext cx="86868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solidFill>
                  <a:srgbClr val="0000FF"/>
                </a:solidFill>
                <a:latin typeface="Courier" charset="0"/>
              </a:rPr>
              <a:t>&gt;DECA_ACT00004920001</a:t>
            </a:r>
            <a:endParaRPr lang="en-GB" altLang="x-none" sz="18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latin typeface="Courier" charset="0"/>
              </a:rPr>
              <a:t>MIEVMANDRLGKKIKVKCLPTDTVGDLKKIISLQIGTAADKIILKKGYQIYKDHITLDDY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latin typeface="Courier" charset="0"/>
              </a:rPr>
              <a:t>EVHNGFNFELYYS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solidFill>
                  <a:srgbClr val="0000FF"/>
                </a:solidFill>
                <a:latin typeface="Courier" charset="0"/>
              </a:rPr>
              <a:t>&gt;DEFA_ADT00005428001</a:t>
            </a:r>
            <a:endParaRPr lang="en-GB" altLang="x-none" sz="18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latin typeface="Courier" charset="0"/>
              </a:rPr>
              <a:t>MIEVLANDRLGKKIKVKCMPTDTIGDLKKIISLQIGTSYEKLVLKKGYQVYKDHITLDDY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800" b="1">
                <a:latin typeface="Courier" charset="0"/>
              </a:rPr>
              <a:t>EVHNGFNFELYYS</a:t>
            </a:r>
            <a:endParaRPr lang="en-GB" altLang="x-none" sz="2400"/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0" y="-27384"/>
            <a:ext cx="9144000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0000FF"/>
                </a:solidFill>
              </a:rPr>
              <a:t>Example 1</a:t>
            </a:r>
            <a:endParaRPr lang="en-GB" altLang="x-none" sz="2400">
              <a:solidFill>
                <a:srgbClr val="0000FF"/>
              </a:solidFill>
            </a:endParaRP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152400" y="83820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2 nucleotide sequences:</a:t>
            </a:r>
            <a:endParaRPr lang="en-GB" altLang="x-none" sz="2400"/>
          </a:p>
        </p:txBody>
      </p:sp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228600" y="4267200"/>
            <a:ext cx="632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And corresponding protein sequences:</a:t>
            </a:r>
            <a:endParaRPr lang="en-GB" altLang="x-none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  <p:bldP spid="43011" grpId="0"/>
      <p:bldP spid="43013" grpId="0"/>
      <p:bldP spid="430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2"/>
          <p:cNvSpPr txBox="1">
            <a:spLocks noChangeArrowheads="1"/>
          </p:cNvSpPr>
          <p:nvPr/>
        </p:nvSpPr>
        <p:spPr bwMode="auto">
          <a:xfrm>
            <a:off x="0" y="835025"/>
            <a:ext cx="9144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&gt;DECA_ACT00004920001</a:t>
            </a:r>
            <a:endParaRPr lang="en-GB" altLang="x-none" sz="16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M</a:t>
            </a:r>
            <a:r>
              <a:rPr lang="en-GB" altLang="x-none" sz="1600" b="1">
                <a:latin typeface="Courier" charset="0"/>
              </a:rPr>
              <a:t>I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E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V</a:t>
            </a:r>
            <a:r>
              <a:rPr lang="en-GB" altLang="x-none" sz="1600" b="1">
                <a:latin typeface="Courier" charset="0"/>
              </a:rPr>
              <a:t>MANDRLGKKIKVKCLPTDTVGDLKKIISLQIGTAADKIILKKGYQIYKDHITLDDYEVHNGFNFE</a:t>
            </a:r>
            <a:r>
              <a:rPr lang="en-GB" altLang="x-none" sz="1600" b="1">
                <a:solidFill>
                  <a:srgbClr val="26E5FF"/>
                </a:solidFill>
                <a:latin typeface="Courier" charset="0"/>
              </a:rPr>
              <a:t>L</a:t>
            </a:r>
            <a:r>
              <a:rPr lang="en-GB" altLang="x-none" sz="1600" b="1">
                <a:latin typeface="Courier" charset="0"/>
              </a:rPr>
              <a:t>YY</a:t>
            </a:r>
            <a:r>
              <a:rPr lang="en-GB" altLang="x-none" sz="1600" b="1">
                <a:solidFill>
                  <a:schemeClr val="hlink"/>
                </a:solidFill>
                <a:latin typeface="Courier" charset="0"/>
              </a:rPr>
              <a:t>S</a:t>
            </a:r>
            <a:endParaRPr lang="en-GB" altLang="x-none" sz="16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&gt;DEFA_ADT00005428001</a:t>
            </a:r>
            <a:endParaRPr lang="en-GB" altLang="x-none" sz="16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M</a:t>
            </a:r>
            <a:r>
              <a:rPr lang="en-GB" altLang="x-none" sz="1600" b="1">
                <a:latin typeface="Courier" charset="0"/>
              </a:rPr>
              <a:t>I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E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V</a:t>
            </a:r>
            <a:r>
              <a:rPr lang="en-GB" altLang="x-none" sz="1600" b="1">
                <a:latin typeface="Courier" charset="0"/>
              </a:rPr>
              <a:t>LANDRLGKKIKVKCMPTDTIGDLKKIISLQIGTSYEKLVLKKGYQVYKDHITLDDYEVHNGFNFE</a:t>
            </a:r>
            <a:r>
              <a:rPr lang="en-GB" altLang="x-none" sz="1600" b="1">
                <a:solidFill>
                  <a:srgbClr val="26E5FF"/>
                </a:solidFill>
                <a:latin typeface="Courier" charset="0"/>
              </a:rPr>
              <a:t>L</a:t>
            </a:r>
            <a:r>
              <a:rPr lang="en-GB" altLang="x-none" sz="1600" b="1">
                <a:latin typeface="Courier" charset="0"/>
              </a:rPr>
              <a:t>YY</a:t>
            </a:r>
            <a:r>
              <a:rPr lang="en-GB" altLang="x-none" sz="1600" b="1">
                <a:solidFill>
                  <a:schemeClr val="hlink"/>
                </a:solidFill>
                <a:latin typeface="Courier" charset="0"/>
              </a:rPr>
              <a:t>S</a:t>
            </a:r>
            <a:endParaRPr lang="en-GB" altLang="x-none" sz="2400"/>
          </a:p>
        </p:txBody>
      </p:sp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152400" y="304800"/>
            <a:ext cx="556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FF0000"/>
                </a:solidFill>
              </a:rPr>
              <a:t>Protein sequences alignment:</a:t>
            </a: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152400" y="2133600"/>
            <a:ext cx="8991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FF0000"/>
                </a:solidFill>
              </a:rPr>
              <a:t>Deduced alignment of corresponding nucleotide sequences :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76200" y="3406775"/>
            <a:ext cx="891540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&gt;DECA_ACT00004920001</a:t>
            </a:r>
            <a:endParaRPr lang="en-GB" altLang="x-none" sz="16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ATG</a:t>
            </a:r>
            <a:r>
              <a:rPr lang="en-GB" altLang="x-none" sz="1600" b="1">
                <a:latin typeface="Courier" charset="0"/>
              </a:rPr>
              <a:t>ATT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GAA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GTT</a:t>
            </a:r>
            <a:r>
              <a:rPr lang="en-GB" altLang="x-none" sz="1600" b="1">
                <a:latin typeface="Courier" charset="0"/>
              </a:rPr>
              <a:t>ATGGCAAATGATAGGTTAGGAAAGAAGATAAAGGTGAAATGCTTACCGACGGATACAGTGGGAGATCTTAAAAAAATAATATCACTTCAAATTGGAACGGCTGCTGATAAAATTATTTTGAAGAAAGGTTATCAAATTTACAAAGATCACATAACTCTTGACGATTATGAAGTTCACAATGGATTCAATTTTGAA</a:t>
            </a:r>
            <a:r>
              <a:rPr lang="en-GB" altLang="x-none" sz="1600" b="1">
                <a:solidFill>
                  <a:srgbClr val="26E5FF"/>
                </a:solidFill>
                <a:latin typeface="Courier" charset="0"/>
              </a:rPr>
              <a:t>TTG</a:t>
            </a:r>
            <a:r>
              <a:rPr lang="en-GB" altLang="x-none" sz="1600" b="1">
                <a:latin typeface="Courier" charset="0"/>
              </a:rPr>
              <a:t>TATTAT</a:t>
            </a:r>
            <a:r>
              <a:rPr lang="en-GB" altLang="x-none" sz="1600" b="1">
                <a:solidFill>
                  <a:schemeClr val="hlink"/>
                </a:solidFill>
                <a:latin typeface="Courier" charset="0"/>
              </a:rPr>
              <a:t>AGT</a:t>
            </a:r>
            <a:r>
              <a:rPr lang="en-GB" altLang="x-none" sz="1600" b="1">
                <a:latin typeface="Courier" charset="0"/>
              </a:rPr>
              <a:t>TAA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&gt;DEFA_ADT00005428001</a:t>
            </a:r>
            <a:endParaRPr lang="en-GB" altLang="x-none" sz="16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ATG</a:t>
            </a:r>
            <a:r>
              <a:rPr lang="en-GB" altLang="x-none" sz="1600" b="1">
                <a:latin typeface="Courier" charset="0"/>
              </a:rPr>
              <a:t>ATA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GAA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GTA</a:t>
            </a:r>
            <a:r>
              <a:rPr lang="en-GB" altLang="x-none" sz="1600" b="1">
                <a:latin typeface="Courier" charset="0"/>
              </a:rPr>
              <a:t>TTAGCCAACGATAGACTAGGTAAAAAAATCAAGGTTAAATGTATGCCTACCGATACAATAGGTGATTTAAAGAAAATAATATCACTACAAATAGGTACATCATATGAGAAACTCGTACTAAAGAAAGGATACCAGGTTTATAAAGATCATATCACTTTGGATGACTATGAAGTTCACAATGGATTTAATTTTGAA</a:t>
            </a:r>
            <a:r>
              <a:rPr lang="en-GB" altLang="x-none" sz="1600" b="1">
                <a:solidFill>
                  <a:srgbClr val="26E5FF"/>
                </a:solidFill>
                <a:latin typeface="Courier" charset="0"/>
              </a:rPr>
              <a:t>TTA</a:t>
            </a:r>
            <a:r>
              <a:rPr lang="en-GB" altLang="x-none" sz="1600" b="1">
                <a:latin typeface="Courier" charset="0"/>
              </a:rPr>
              <a:t>TATTAC</a:t>
            </a:r>
            <a:r>
              <a:rPr lang="en-GB" altLang="x-none" sz="1600" b="1">
                <a:solidFill>
                  <a:schemeClr val="hlink"/>
                </a:solidFill>
                <a:latin typeface="Courier" charset="0"/>
              </a:rPr>
              <a:t>AGT</a:t>
            </a:r>
            <a:r>
              <a:rPr lang="en-GB" altLang="x-none" sz="1600" b="1">
                <a:latin typeface="Courier" charset="0"/>
              </a:rPr>
              <a:t>TGA</a:t>
            </a:r>
            <a:endParaRPr lang="en-GB" altLang="x-none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228600" y="69215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2 nucleotide sequences (different sizes):</a:t>
            </a:r>
            <a:endParaRPr lang="en-GB" altLang="x-none" sz="240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2400" y="1149350"/>
            <a:ext cx="899160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&gt;DECA_ACT00000776001</a:t>
            </a:r>
            <a:endParaRPr lang="en-GB" altLang="x-none" sz="16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ATGGAAACTCAAAGAGGATTGCTCAAAAAACTTGGGATATTTTGCGGTGTAGCCATGACT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CTAGCGTATGTTGGTAAGAAACATATAGCTCATCGCAAGAATGAGCAGCATCTTAAGGAA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TCTGATGCAGGTATTGATACATCCAGGAAGCAAAATTTAAGACTTGCTGAAACGCGAGAC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AGAGATCAGTATGCTGGAAAGGGAATTGCATATTCTACAAGAAAACCAGGAGACAGGCTA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TCTATCACTTCAATATTTAGTAACAACGATAAATAA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&gt;DEFA_ADT00002877001</a:t>
            </a:r>
            <a:endParaRPr lang="en-GB" altLang="x-none" sz="16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ATGGAAACACAAAGAGGGTTATTTACCAAGTTGGGAATATTCGGCGTTATTGCCATCGCC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CTTGCCGTAGGTGGAAAGAGGCATATCTCAATGAGGAAGGATCTCAGACATAAAGGTGAT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TCCGATGCACTTGTAGATTCGAAGCAAAGAGAGTTTGAAGACAGCACGTTGAGACCAGGG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GTTCCATTGAATGATGGTGATACTAAATACGTAAGAGAATCGAAGTATGTGGGAGCAGGG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TCTTCGTACTCGAGCAGAAAACCTGGAGACAGGCTCTCGATCATGGCATATTTCGGAAAG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GACTAG</a:t>
            </a:r>
            <a:endParaRPr lang="en-GB" altLang="x-none" sz="1600" b="1"/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152400" y="5181600"/>
            <a:ext cx="88392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&gt;DECA_ACT00000776001</a:t>
            </a:r>
            <a:endParaRPr lang="en-GB" altLang="x-none" sz="16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METQRGLLKKLGIFCGVAMTLAYVGKKHIAHRKNEQHLKESDAGIDTSRKQNLRLAETRD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RDQYAGKGIAYSTRKPGDRLSITSIFSNNDK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&gt;DEFA_ADT00002877001</a:t>
            </a:r>
            <a:endParaRPr lang="en-GB" altLang="x-none" sz="16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METQRGLFTKLGIFGVIAIALAVGGKRHISMRKDLRHKGDSDALVDSKQREFEDSTLRPG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latin typeface="Courier" charset="0"/>
              </a:rPr>
              <a:t>VPLNDGDTKYVRESKYVGAGSSYSSRKPGDRLSIMAYFGKD</a:t>
            </a:r>
            <a:endParaRPr lang="en-GB" altLang="x-none" sz="240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152400" y="4648200"/>
            <a:ext cx="518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And corresponding protein sequences:</a:t>
            </a:r>
          </a:p>
        </p:txBody>
      </p:sp>
      <p:sp>
        <p:nvSpPr>
          <p:cNvPr id="44037" name="Rectangle 6"/>
          <p:cNvSpPr>
            <a:spLocks noChangeArrowheads="1"/>
          </p:cNvSpPr>
          <p:nvPr/>
        </p:nvSpPr>
        <p:spPr bwMode="auto">
          <a:xfrm>
            <a:off x="0" y="-27384"/>
            <a:ext cx="9144000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x-none" sz="3600" b="1">
                <a:solidFill>
                  <a:srgbClr val="0000FF"/>
                </a:solidFill>
              </a:rPr>
              <a:t>Example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/>
      <p:bldP spid="47107" grpId="0"/>
      <p:bldP spid="47108" grpId="0"/>
      <p:bldP spid="4710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2"/>
          <p:cNvSpPr txBox="1">
            <a:spLocks noChangeArrowheads="1"/>
          </p:cNvSpPr>
          <p:nvPr/>
        </p:nvSpPr>
        <p:spPr bwMode="auto">
          <a:xfrm>
            <a:off x="0" y="685800"/>
            <a:ext cx="89916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&gt;DECA_ACT00000776001</a:t>
            </a:r>
            <a:endParaRPr lang="en-GB" altLang="x-none" sz="16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M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E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T</a:t>
            </a:r>
            <a:r>
              <a:rPr lang="en-GB" altLang="x-none" sz="1600" b="1">
                <a:latin typeface="Courier" charset="0"/>
              </a:rPr>
              <a:t>QRGLLKKLGIFCGVAMTLAYVGKKHIAHRKNEQHLKESDAGIDTSRK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-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-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-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-</a:t>
            </a:r>
            <a:r>
              <a:rPr lang="en-GB" altLang="x-none" sz="1600" b="1">
                <a:latin typeface="Courier" charset="0"/>
              </a:rPr>
              <a:t>QNLRLAETRD-------RD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-</a:t>
            </a:r>
            <a:r>
              <a:rPr lang="en-GB" altLang="x-none" sz="1600" b="1">
                <a:latin typeface="Courier" charset="0"/>
              </a:rPr>
              <a:t>QYAGKGIAYSTRKPGDRLSITSIFSNNDK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&gt;DEFA_ADT00002877001</a:t>
            </a:r>
            <a:endParaRPr lang="en-GB" altLang="x-none" sz="1600" b="1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M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E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T</a:t>
            </a:r>
            <a:r>
              <a:rPr lang="en-GB" altLang="x-none" sz="1600" b="1">
                <a:latin typeface="Courier" charset="0"/>
              </a:rPr>
              <a:t>QRGLFTKLGIFGVIAIALAVGGKRHISMRKDLRHKGDSDALVDSKQREFEDSTLRPGVPLNDGDTKYVRES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K</a:t>
            </a:r>
            <a:r>
              <a:rPr lang="en-GB" altLang="x-none" sz="1600" b="1">
                <a:latin typeface="Courier" charset="0"/>
              </a:rPr>
              <a:t>YVGAGSSYSSRKPGDRLSIMAYFGKD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--</a:t>
            </a:r>
            <a:endParaRPr lang="en-GB" altLang="x-none" sz="2400"/>
          </a:p>
        </p:txBody>
      </p:sp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44450" y="152400"/>
            <a:ext cx="399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Protein sequences alignment: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76200" y="3314700"/>
            <a:ext cx="906780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&gt;DECA_ACT00000776001</a:t>
            </a:r>
            <a:r>
              <a:rPr lang="en-GB" altLang="x-none" sz="1600" b="1">
                <a:latin typeface="Courier" charset="0"/>
              </a:rPr>
              <a:t> 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ATG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GAA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ACT</a:t>
            </a:r>
            <a:r>
              <a:rPr lang="en-GB" altLang="x-none" sz="1600" b="1">
                <a:latin typeface="Courier" charset="0"/>
              </a:rPr>
              <a:t>CAAAGAGGATTGCTCAAAAAACTTGGGATATTTTGCGGTGTAGCCATGACTCTAGCGTATGTTGGTAAGAAACATATAGCTCATCGCAAGAATGAGCAGCATCTTAAGGAATCTGATGCAGGTATTGATACATCCAGGAAG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---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---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---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---</a:t>
            </a:r>
            <a:r>
              <a:rPr lang="en-GB" altLang="x-none" sz="1600" b="1">
                <a:latin typeface="Courier" charset="0"/>
              </a:rPr>
              <a:t>CAAAATTTAAGACTTGCTGAAACGCGAGAC---------------------AGAGAT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---</a:t>
            </a:r>
            <a:r>
              <a:rPr lang="en-GB" altLang="x-none" sz="1600" b="1">
                <a:latin typeface="Courier" charset="0"/>
              </a:rPr>
              <a:t>CAGTATGCTGGAAAGGGAATTGCATATTCTACAAGAAAACCAGGAGACAGGCTATCTATCACTTCAATATTTAGTAACAACGATAAA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&gt;DEFA_ADT00002877001</a:t>
            </a:r>
            <a:r>
              <a:rPr lang="en-GB" altLang="x-none" sz="1600" b="1">
                <a:latin typeface="Courier" charset="0"/>
              </a:rPr>
              <a:t>  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ATG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GAA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ACA</a:t>
            </a:r>
            <a:r>
              <a:rPr lang="en-GB" altLang="x-none" sz="1600" b="1">
                <a:latin typeface="Courier" charset="0"/>
              </a:rPr>
              <a:t>CAAAGAGGGTTATTTACCAAGTTGGGAATATTCGGCGTTATTGCCATCGCCCTTGCCGTAGGTGGAAAGAGGCATATCTCAATGAGGAAGGATCTCAGACATAAAGGTGATTCCGATGCACTTGTAGATTCGAAGCAAAGAGAGTTTGAAGACAGCACGTTGAGACCAGGGGTTCCATTGAATGATGGTGATACTAAATACGTAAGAGAATCG</a:t>
            </a:r>
            <a:r>
              <a:rPr lang="en-GB" altLang="x-none" sz="1600" b="1">
                <a:solidFill>
                  <a:srgbClr val="FF0000"/>
                </a:solidFill>
                <a:latin typeface="Courier" charset="0"/>
              </a:rPr>
              <a:t>AAG</a:t>
            </a:r>
            <a:r>
              <a:rPr lang="en-GB" altLang="x-none" sz="1600" b="1">
                <a:latin typeface="Courier" charset="0"/>
              </a:rPr>
              <a:t>TATGTGGGAGCAGGGTCTTCGTACTCGAGCAGAAAACCTGGAGACAGGCTCTCGATCATGGCATATTTCGGAAAGGAC</a:t>
            </a:r>
            <a:r>
              <a:rPr lang="en-GB" altLang="x-none" sz="1600" b="1">
                <a:solidFill>
                  <a:srgbClr val="0000FF"/>
                </a:solidFill>
                <a:latin typeface="Courier" charset="0"/>
              </a:rPr>
              <a:t>------</a:t>
            </a:r>
            <a:endParaRPr lang="en-GB" altLang="x-none" sz="1600" b="1">
              <a:latin typeface="Courier" charset="0"/>
            </a:endParaRPr>
          </a:p>
        </p:txBody>
      </p:sp>
      <p:sp>
        <p:nvSpPr>
          <p:cNvPr id="46084" name="Rectangle 5"/>
          <p:cNvSpPr>
            <a:spLocks noChangeArrowheads="1"/>
          </p:cNvSpPr>
          <p:nvPr/>
        </p:nvSpPr>
        <p:spPr bwMode="auto">
          <a:xfrm>
            <a:off x="152400" y="27432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Deduced alignment of corresponding nucleotide sequences 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2"/>
          <p:cNvSpPr txBox="1">
            <a:spLocks noChangeArrowheads="1"/>
          </p:cNvSpPr>
          <p:nvPr/>
        </p:nvSpPr>
        <p:spPr bwMode="auto">
          <a:xfrm>
            <a:off x="0" y="-27384"/>
            <a:ext cx="91440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0000FF"/>
                </a:solidFill>
                <a:latin typeface="Tahoma" charset="0"/>
              </a:rPr>
              <a:t>Multiple alignment applications</a:t>
            </a:r>
            <a:endParaRPr lang="en-GB" altLang="x-none" sz="2400">
              <a:solidFill>
                <a:schemeClr val="folHlink"/>
              </a:solidFill>
              <a:latin typeface="Tahoma" charset="0"/>
            </a:endParaRPr>
          </a:p>
        </p:txBody>
      </p:sp>
      <p:sp>
        <p:nvSpPr>
          <p:cNvPr id="32793" name="Text Box 25"/>
          <p:cNvSpPr txBox="1">
            <a:spLocks noChangeArrowheads="1"/>
          </p:cNvSpPr>
          <p:nvPr/>
        </p:nvSpPr>
        <p:spPr bwMode="auto">
          <a:xfrm>
            <a:off x="7070725" y="1849438"/>
            <a:ext cx="10652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x-none" sz="1600" b="1">
                <a:solidFill>
                  <a:schemeClr val="tx2"/>
                </a:solidFill>
                <a:latin typeface="Arial" charset="0"/>
              </a:rPr>
              <a:t>domain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x-none" sz="1600" b="1">
                <a:solidFill>
                  <a:schemeClr val="tx2"/>
                </a:solidFill>
                <a:latin typeface="Arial" charset="0"/>
              </a:rPr>
              <a:t>structure</a:t>
            </a:r>
          </a:p>
        </p:txBody>
      </p:sp>
      <p:sp>
        <p:nvSpPr>
          <p:cNvPr id="32794" name="Text Box 26"/>
          <p:cNvSpPr txBox="1">
            <a:spLocks noChangeArrowheads="1"/>
          </p:cNvSpPr>
          <p:nvPr/>
        </p:nvSpPr>
        <p:spPr bwMode="auto">
          <a:xfrm>
            <a:off x="4629150" y="4997450"/>
            <a:ext cx="2803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x-none" sz="1600" b="1">
                <a:solidFill>
                  <a:schemeClr val="tx2"/>
                </a:solidFill>
                <a:latin typeface="Arial" charset="0"/>
              </a:rPr>
              <a:t>conserved, functional sites</a:t>
            </a:r>
          </a:p>
        </p:txBody>
      </p:sp>
      <p:grpSp>
        <p:nvGrpSpPr>
          <p:cNvPr id="32795" name="Group 27"/>
          <p:cNvGrpSpPr>
            <a:grpSpLocks/>
          </p:cNvGrpSpPr>
          <p:nvPr/>
        </p:nvGrpSpPr>
        <p:grpSpPr bwMode="auto">
          <a:xfrm>
            <a:off x="1752600" y="1609725"/>
            <a:ext cx="1174750" cy="3241675"/>
            <a:chOff x="1414" y="1706"/>
            <a:chExt cx="740" cy="2042"/>
          </a:xfrm>
        </p:grpSpPr>
        <p:sp>
          <p:nvSpPr>
            <p:cNvPr id="48145" name="Text Box 28"/>
            <p:cNvSpPr txBox="1">
              <a:spLocks noChangeArrowheads="1"/>
            </p:cNvSpPr>
            <p:nvPr/>
          </p:nvSpPr>
          <p:spPr bwMode="auto">
            <a:xfrm>
              <a:off x="1414" y="1752"/>
              <a:ext cx="1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fr-FR" altLang="x-none" sz="1600" b="1">
                <a:solidFill>
                  <a:schemeClr val="tx2"/>
                </a:solidFill>
                <a:latin typeface="Arial" charset="0"/>
              </a:endParaRPr>
            </a:p>
          </p:txBody>
        </p:sp>
        <p:sp>
          <p:nvSpPr>
            <p:cNvPr id="48146" name="AutoShape 29"/>
            <p:cNvSpPr>
              <a:spLocks/>
            </p:cNvSpPr>
            <p:nvPr/>
          </p:nvSpPr>
          <p:spPr bwMode="auto">
            <a:xfrm>
              <a:off x="2109" y="1706"/>
              <a:ext cx="45" cy="817"/>
            </a:xfrm>
            <a:prstGeom prst="leftBrace">
              <a:avLst>
                <a:gd name="adj1" fmla="val 15129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48147" name="AutoShape 30"/>
            <p:cNvSpPr>
              <a:spLocks/>
            </p:cNvSpPr>
            <p:nvPr/>
          </p:nvSpPr>
          <p:spPr bwMode="auto">
            <a:xfrm>
              <a:off x="2109" y="2614"/>
              <a:ext cx="45" cy="679"/>
            </a:xfrm>
            <a:prstGeom prst="leftBrace">
              <a:avLst>
                <a:gd name="adj1" fmla="val 12574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48148" name="AutoShape 31"/>
            <p:cNvSpPr>
              <a:spLocks/>
            </p:cNvSpPr>
            <p:nvPr/>
          </p:nvSpPr>
          <p:spPr bwMode="auto">
            <a:xfrm>
              <a:off x="2109" y="3385"/>
              <a:ext cx="45" cy="363"/>
            </a:xfrm>
            <a:prstGeom prst="leftBrace">
              <a:avLst>
                <a:gd name="adj1" fmla="val 6722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48149" name="Text Box 32"/>
            <p:cNvSpPr txBox="1">
              <a:spLocks noChangeArrowheads="1"/>
            </p:cNvSpPr>
            <p:nvPr/>
          </p:nvSpPr>
          <p:spPr bwMode="auto">
            <a:xfrm>
              <a:off x="1791" y="1993"/>
              <a:ext cx="33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600" b="1">
                  <a:solidFill>
                    <a:schemeClr val="tx2"/>
                  </a:solidFill>
                  <a:latin typeface="Arial" charset="0"/>
                </a:rPr>
                <a:t>euk</a:t>
              </a:r>
            </a:p>
          </p:txBody>
        </p:sp>
        <p:sp>
          <p:nvSpPr>
            <p:cNvPr id="48150" name="Text Box 33"/>
            <p:cNvSpPr txBox="1">
              <a:spLocks noChangeArrowheads="1"/>
            </p:cNvSpPr>
            <p:nvPr/>
          </p:nvSpPr>
          <p:spPr bwMode="auto">
            <a:xfrm>
              <a:off x="1826" y="3445"/>
              <a:ext cx="3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600" b="1">
                  <a:solidFill>
                    <a:schemeClr val="tx2"/>
                  </a:solidFill>
                  <a:latin typeface="Arial" charset="0"/>
                </a:rPr>
                <a:t>arc</a:t>
              </a:r>
            </a:p>
          </p:txBody>
        </p:sp>
        <p:sp>
          <p:nvSpPr>
            <p:cNvPr id="48151" name="Text Box 34"/>
            <p:cNvSpPr txBox="1">
              <a:spLocks noChangeArrowheads="1"/>
            </p:cNvSpPr>
            <p:nvPr/>
          </p:nvSpPr>
          <p:spPr bwMode="auto">
            <a:xfrm>
              <a:off x="1808" y="2840"/>
              <a:ext cx="33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600" b="1">
                  <a:solidFill>
                    <a:schemeClr val="tx2"/>
                  </a:solidFill>
                  <a:latin typeface="Arial" charset="0"/>
                </a:rPr>
                <a:t>bac</a:t>
              </a:r>
            </a:p>
          </p:txBody>
        </p:sp>
      </p:grpSp>
      <p:grpSp>
        <p:nvGrpSpPr>
          <p:cNvPr id="48133" name="Group 35"/>
          <p:cNvGrpSpPr>
            <a:grpSpLocks/>
          </p:cNvGrpSpPr>
          <p:nvPr/>
        </p:nvGrpSpPr>
        <p:grpSpPr bwMode="auto">
          <a:xfrm>
            <a:off x="2928938" y="1609725"/>
            <a:ext cx="3887787" cy="3314700"/>
            <a:chOff x="2155" y="1706"/>
            <a:chExt cx="2449" cy="2041"/>
          </a:xfrm>
        </p:grpSpPr>
        <p:pic>
          <p:nvPicPr>
            <p:cNvPr id="48141" name="Picture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6" t="10005" r="45250" b="49820"/>
            <a:stretch>
              <a:fillRect/>
            </a:stretch>
          </p:blipFill>
          <p:spPr bwMode="auto">
            <a:xfrm>
              <a:off x="4036" y="1706"/>
              <a:ext cx="568" cy="2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42" name="Picture 3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3" t="54634" r="5089" b="5585"/>
            <a:stretch>
              <a:fillRect/>
            </a:stretch>
          </p:blipFill>
          <p:spPr bwMode="auto">
            <a:xfrm>
              <a:off x="3040" y="1706"/>
              <a:ext cx="1115" cy="2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43" name="Picture 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3" t="10207" r="5089" b="49590"/>
            <a:stretch>
              <a:fillRect/>
            </a:stretch>
          </p:blipFill>
          <p:spPr bwMode="auto">
            <a:xfrm>
              <a:off x="2155" y="1706"/>
              <a:ext cx="1003" cy="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44" name="Picture 3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3" t="33687" r="5089" b="59753"/>
            <a:stretch>
              <a:fillRect/>
            </a:stretch>
          </p:blipFill>
          <p:spPr bwMode="auto">
            <a:xfrm>
              <a:off x="2162" y="2528"/>
              <a:ext cx="1003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808" name="Group 40"/>
          <p:cNvGrpSpPr>
            <a:grpSpLocks/>
          </p:cNvGrpSpPr>
          <p:nvPr/>
        </p:nvGrpSpPr>
        <p:grpSpPr bwMode="auto">
          <a:xfrm>
            <a:off x="3248025" y="1633538"/>
            <a:ext cx="3352800" cy="3222625"/>
            <a:chOff x="2290" y="1710"/>
            <a:chExt cx="2053" cy="2030"/>
          </a:xfrm>
        </p:grpSpPr>
        <p:sp>
          <p:nvSpPr>
            <p:cNvPr id="48139" name="Rectangle 41"/>
            <p:cNvSpPr>
              <a:spLocks noChangeArrowheads="1"/>
            </p:cNvSpPr>
            <p:nvPr/>
          </p:nvSpPr>
          <p:spPr bwMode="auto">
            <a:xfrm>
              <a:off x="2290" y="1716"/>
              <a:ext cx="898" cy="837"/>
            </a:xfrm>
            <a:prstGeom prst="rect">
              <a:avLst/>
            </a:prstGeom>
            <a:solidFill>
              <a:srgbClr val="FF0000">
                <a:alpha val="41176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48140" name="Rectangle 42"/>
            <p:cNvSpPr>
              <a:spLocks noChangeArrowheads="1"/>
            </p:cNvSpPr>
            <p:nvPr/>
          </p:nvSpPr>
          <p:spPr bwMode="auto">
            <a:xfrm>
              <a:off x="3245" y="1710"/>
              <a:ext cx="1098" cy="2030"/>
            </a:xfrm>
            <a:prstGeom prst="rect">
              <a:avLst/>
            </a:prstGeom>
            <a:solidFill>
              <a:srgbClr val="3366FF">
                <a:alpha val="41176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</p:grpSp>
      <p:sp>
        <p:nvSpPr>
          <p:cNvPr id="32811" name="Line 43"/>
          <p:cNvSpPr>
            <a:spLocks noChangeShapeType="1"/>
          </p:cNvSpPr>
          <p:nvPr/>
        </p:nvSpPr>
        <p:spPr bwMode="auto">
          <a:xfrm flipV="1">
            <a:off x="2881313" y="2962275"/>
            <a:ext cx="3886200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812" name="Line 44"/>
          <p:cNvSpPr>
            <a:spLocks noChangeShapeType="1"/>
          </p:cNvSpPr>
          <p:nvPr/>
        </p:nvSpPr>
        <p:spPr bwMode="auto">
          <a:xfrm flipV="1">
            <a:off x="2874963" y="4162425"/>
            <a:ext cx="3886200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32813" name="Picture 4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5977" r="35832" b="29985"/>
          <a:stretch>
            <a:fillRect/>
          </a:stretch>
        </p:blipFill>
        <p:spPr bwMode="auto">
          <a:xfrm>
            <a:off x="2946400" y="1524000"/>
            <a:ext cx="381635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8" name="Text Box 46"/>
          <p:cNvSpPr txBox="1">
            <a:spLocks noChangeArrowheads="1"/>
          </p:cNvSpPr>
          <p:nvPr/>
        </p:nvSpPr>
        <p:spPr bwMode="auto">
          <a:xfrm>
            <a:off x="228600" y="6400800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000"/>
              <a:t>Julie Thompson - IGBMC</a:t>
            </a:r>
            <a:endParaRPr lang="en-GB" altLang="x-none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3" grpId="0"/>
      <p:bldP spid="32794" grpId="0"/>
      <p:bldP spid="32811" grpId="0" animBg="1"/>
      <p:bldP spid="328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ChangeArrowheads="1"/>
          </p:cNvSpPr>
          <p:nvPr/>
        </p:nvSpPr>
        <p:spPr bwMode="auto">
          <a:xfrm>
            <a:off x="3259138" y="2520950"/>
            <a:ext cx="2619375" cy="2459038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50178" name="Rectangle 3"/>
          <p:cNvSpPr>
            <a:spLocks noChangeArrowheads="1"/>
          </p:cNvSpPr>
          <p:nvPr/>
        </p:nvSpPr>
        <p:spPr bwMode="auto">
          <a:xfrm>
            <a:off x="3311525" y="2773363"/>
            <a:ext cx="2500313" cy="21097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grpSp>
        <p:nvGrpSpPr>
          <p:cNvPr id="50179" name="Group 4"/>
          <p:cNvGrpSpPr>
            <a:grpSpLocks/>
          </p:cNvGrpSpPr>
          <p:nvPr/>
        </p:nvGrpSpPr>
        <p:grpSpPr bwMode="auto">
          <a:xfrm>
            <a:off x="3332163" y="2890838"/>
            <a:ext cx="2454275" cy="1773237"/>
            <a:chOff x="7981" y="13451"/>
            <a:chExt cx="3859" cy="2296"/>
          </a:xfrm>
        </p:grpSpPr>
        <p:pic>
          <p:nvPicPr>
            <p:cNvPr id="5030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6" t="6412" r="45250" b="49820"/>
            <a:stretch>
              <a:fillRect/>
            </a:stretch>
          </p:blipFill>
          <p:spPr bwMode="auto">
            <a:xfrm>
              <a:off x="10944" y="13451"/>
              <a:ext cx="896" cy="2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31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3" t="51080" r="5089" b="5585"/>
            <a:stretch>
              <a:fillRect/>
            </a:stretch>
          </p:blipFill>
          <p:spPr bwMode="auto">
            <a:xfrm>
              <a:off x="9376" y="13453"/>
              <a:ext cx="1755" cy="2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31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3" t="8414" r="5089" b="49590"/>
            <a:stretch>
              <a:fillRect/>
            </a:stretch>
          </p:blipFill>
          <p:spPr bwMode="auto">
            <a:xfrm>
              <a:off x="7981" y="13550"/>
              <a:ext cx="1580" cy="2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80" name="Rectangle 8"/>
          <p:cNvSpPr>
            <a:spLocks noChangeArrowheads="1"/>
          </p:cNvSpPr>
          <p:nvPr/>
        </p:nvSpPr>
        <p:spPr bwMode="auto">
          <a:xfrm>
            <a:off x="3522663" y="2984500"/>
            <a:ext cx="900112" cy="1008063"/>
          </a:xfrm>
          <a:prstGeom prst="rect">
            <a:avLst/>
          </a:prstGeom>
          <a:solidFill>
            <a:srgbClr val="FF0000">
              <a:alpha val="41176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50181" name="Rectangle 9"/>
          <p:cNvSpPr>
            <a:spLocks noChangeArrowheads="1"/>
          </p:cNvSpPr>
          <p:nvPr/>
        </p:nvSpPr>
        <p:spPr bwMode="auto">
          <a:xfrm>
            <a:off x="4464050" y="2984500"/>
            <a:ext cx="1100138" cy="1619250"/>
          </a:xfrm>
          <a:prstGeom prst="rect">
            <a:avLst/>
          </a:prstGeom>
          <a:solidFill>
            <a:srgbClr val="3366FF">
              <a:alpha val="41176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x-none" sz="2400"/>
          </a:p>
        </p:txBody>
      </p:sp>
      <p:sp>
        <p:nvSpPr>
          <p:cNvPr id="50182" name="Text Box 10"/>
          <p:cNvSpPr txBox="1">
            <a:spLocks noChangeArrowheads="1"/>
          </p:cNvSpPr>
          <p:nvPr/>
        </p:nvSpPr>
        <p:spPr bwMode="auto">
          <a:xfrm>
            <a:off x="3255963" y="3784600"/>
            <a:ext cx="1841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 defTabSz="4114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 defTabSz="4114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 defTabSz="4114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 defTabSz="4114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x-none" sz="800">
              <a:latin typeface="Times New Roman" charset="0"/>
            </a:endParaRPr>
          </a:p>
        </p:txBody>
      </p:sp>
      <p:grpSp>
        <p:nvGrpSpPr>
          <p:cNvPr id="34827" name="Group 11"/>
          <p:cNvGrpSpPr>
            <a:grpSpLocks/>
          </p:cNvGrpSpPr>
          <p:nvPr/>
        </p:nvGrpSpPr>
        <p:grpSpPr bwMode="auto">
          <a:xfrm>
            <a:off x="5892800" y="1136650"/>
            <a:ext cx="2882900" cy="3987800"/>
            <a:chOff x="3712" y="689"/>
            <a:chExt cx="1816" cy="2512"/>
          </a:xfrm>
        </p:grpSpPr>
        <p:cxnSp>
          <p:nvCxnSpPr>
            <p:cNvPr id="50285" name="AutoShape 12"/>
            <p:cNvCxnSpPr>
              <a:cxnSpLocks noChangeShapeType="1"/>
              <a:stCxn id="50177" idx="3"/>
              <a:endCxn id="50294" idx="1"/>
            </p:cNvCxnSpPr>
            <p:nvPr/>
          </p:nvCxnSpPr>
          <p:spPr bwMode="auto">
            <a:xfrm flipV="1">
              <a:off x="3712" y="1063"/>
              <a:ext cx="299" cy="1273"/>
            </a:xfrm>
            <a:prstGeom prst="bentConnector3">
              <a:avLst>
                <a:gd name="adj1" fmla="val 49833"/>
              </a:avLst>
            </a:prstGeom>
            <a:noFill/>
            <a:ln w="19050">
              <a:solidFill>
                <a:srgbClr val="80808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86" name="AutoShape 13"/>
            <p:cNvCxnSpPr>
              <a:cxnSpLocks noChangeShapeType="1"/>
              <a:stCxn id="50177" idx="3"/>
              <a:endCxn id="50291" idx="1"/>
            </p:cNvCxnSpPr>
            <p:nvPr/>
          </p:nvCxnSpPr>
          <p:spPr bwMode="auto">
            <a:xfrm>
              <a:off x="3712" y="2336"/>
              <a:ext cx="303" cy="473"/>
            </a:xfrm>
            <a:prstGeom prst="bentConnector3">
              <a:avLst>
                <a:gd name="adj1" fmla="val 49833"/>
              </a:avLst>
            </a:prstGeom>
            <a:noFill/>
            <a:ln w="19050">
              <a:solidFill>
                <a:srgbClr val="80808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87" name="AutoShape 14"/>
            <p:cNvCxnSpPr>
              <a:cxnSpLocks noChangeShapeType="1"/>
              <a:stCxn id="50177" idx="3"/>
              <a:endCxn id="50288" idx="1"/>
            </p:cNvCxnSpPr>
            <p:nvPr/>
          </p:nvCxnSpPr>
          <p:spPr bwMode="auto">
            <a:xfrm flipV="1">
              <a:off x="3712" y="1931"/>
              <a:ext cx="297" cy="405"/>
            </a:xfrm>
            <a:prstGeom prst="bentConnector3">
              <a:avLst>
                <a:gd name="adj1" fmla="val 49833"/>
              </a:avLst>
            </a:prstGeom>
            <a:noFill/>
            <a:ln w="19050">
              <a:solidFill>
                <a:srgbClr val="808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88" name="Rectangle 15"/>
            <p:cNvSpPr>
              <a:spLocks noChangeArrowheads="1"/>
            </p:cNvSpPr>
            <p:nvPr/>
          </p:nvSpPr>
          <p:spPr bwMode="auto">
            <a:xfrm>
              <a:off x="4018" y="1564"/>
              <a:ext cx="1478" cy="734"/>
            </a:xfrm>
            <a:prstGeom prst="rect">
              <a:avLst/>
            </a:prstGeom>
            <a:noFill/>
            <a:ln w="28575">
              <a:solidFill>
                <a:srgbClr val="85CDB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50289" name="Text Box 16"/>
            <p:cNvSpPr txBox="1">
              <a:spLocks noChangeArrowheads="1"/>
            </p:cNvSpPr>
            <p:nvPr/>
          </p:nvSpPr>
          <p:spPr bwMode="auto">
            <a:xfrm>
              <a:off x="4020" y="1552"/>
              <a:ext cx="14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200" b="1" u="sng">
                  <a:solidFill>
                    <a:schemeClr val="accent2"/>
                  </a:solidFill>
                  <a:latin typeface="Times New Roman" charset="0"/>
                </a:rPr>
                <a:t>Structure comparison, modelling</a:t>
              </a:r>
            </a:p>
          </p:txBody>
        </p:sp>
        <p:pic>
          <p:nvPicPr>
            <p:cNvPr id="50290" name="Picture 17" descr="koehl_struc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950" b="58304"/>
            <a:stretch>
              <a:fillRect/>
            </a:stretch>
          </p:blipFill>
          <p:spPr bwMode="auto">
            <a:xfrm>
              <a:off x="4382" y="1721"/>
              <a:ext cx="735" cy="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91" name="Rectangle 18"/>
            <p:cNvSpPr>
              <a:spLocks noChangeArrowheads="1"/>
            </p:cNvSpPr>
            <p:nvPr/>
          </p:nvSpPr>
          <p:spPr bwMode="auto">
            <a:xfrm>
              <a:off x="4024" y="2416"/>
              <a:ext cx="1486" cy="785"/>
            </a:xfrm>
            <a:prstGeom prst="rect">
              <a:avLst/>
            </a:prstGeom>
            <a:noFill/>
            <a:ln w="28575">
              <a:solidFill>
                <a:srgbClr val="85CDB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50292" name="Text Box 19"/>
            <p:cNvSpPr txBox="1">
              <a:spLocks noChangeArrowheads="1"/>
            </p:cNvSpPr>
            <p:nvPr/>
          </p:nvSpPr>
          <p:spPr bwMode="auto">
            <a:xfrm>
              <a:off x="4304" y="2403"/>
              <a:ext cx="9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200" b="1" u="sng">
                  <a:solidFill>
                    <a:schemeClr val="accent2"/>
                  </a:solidFill>
                  <a:latin typeface="Times New Roman" charset="0"/>
                </a:rPr>
                <a:t>Interaction networks</a:t>
              </a:r>
            </a:p>
          </p:txBody>
        </p:sp>
        <p:pic>
          <p:nvPicPr>
            <p:cNvPr id="50293" name="Picture 20" descr="tfii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62" t="13322"/>
            <a:stretch>
              <a:fillRect/>
            </a:stretch>
          </p:blipFill>
          <p:spPr bwMode="auto">
            <a:xfrm>
              <a:off x="4298" y="2574"/>
              <a:ext cx="100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94" name="Rectangle 21"/>
            <p:cNvSpPr>
              <a:spLocks noChangeArrowheads="1"/>
            </p:cNvSpPr>
            <p:nvPr/>
          </p:nvSpPr>
          <p:spPr bwMode="auto">
            <a:xfrm>
              <a:off x="4020" y="689"/>
              <a:ext cx="1476" cy="747"/>
            </a:xfrm>
            <a:prstGeom prst="rect">
              <a:avLst/>
            </a:prstGeom>
            <a:noFill/>
            <a:ln w="28575">
              <a:solidFill>
                <a:srgbClr val="85CDB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50295" name="Text Box 22"/>
            <p:cNvSpPr txBox="1">
              <a:spLocks noChangeArrowheads="1"/>
            </p:cNvSpPr>
            <p:nvPr/>
          </p:nvSpPr>
          <p:spPr bwMode="auto">
            <a:xfrm>
              <a:off x="4007" y="689"/>
              <a:ext cx="152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200" b="1" u="sng">
                  <a:solidFill>
                    <a:schemeClr val="accent2"/>
                  </a:solidFill>
                  <a:latin typeface="Times New Roman" charset="0"/>
                </a:rPr>
                <a:t>Hierarchical function annotation: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000" u="sng">
                  <a:solidFill>
                    <a:schemeClr val="accent2"/>
                  </a:solidFill>
                  <a:latin typeface="Times New Roman" charset="0"/>
                </a:rPr>
                <a:t>homologs, domains, motifs</a:t>
              </a:r>
            </a:p>
          </p:txBody>
        </p:sp>
        <p:grpSp>
          <p:nvGrpSpPr>
            <p:cNvPr id="50296" name="Group 23"/>
            <p:cNvGrpSpPr>
              <a:grpSpLocks/>
            </p:cNvGrpSpPr>
            <p:nvPr/>
          </p:nvGrpSpPr>
          <p:grpSpPr bwMode="auto">
            <a:xfrm>
              <a:off x="4220" y="944"/>
              <a:ext cx="1092" cy="444"/>
              <a:chOff x="4189" y="970"/>
              <a:chExt cx="1092" cy="444"/>
            </a:xfrm>
          </p:grpSpPr>
          <p:sp>
            <p:nvSpPr>
              <p:cNvPr id="50297" name="Rectangle 24"/>
              <p:cNvSpPr>
                <a:spLocks noChangeArrowheads="1"/>
              </p:cNvSpPr>
              <p:nvPr/>
            </p:nvSpPr>
            <p:spPr bwMode="auto">
              <a:xfrm>
                <a:off x="4189" y="970"/>
                <a:ext cx="1092" cy="4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98" name="Rectangle 25"/>
              <p:cNvSpPr>
                <a:spLocks noChangeArrowheads="1"/>
              </p:cNvSpPr>
              <p:nvPr/>
            </p:nvSpPr>
            <p:spPr bwMode="auto">
              <a:xfrm>
                <a:off x="4251" y="1052"/>
                <a:ext cx="966" cy="54"/>
              </a:xfrm>
              <a:prstGeom prst="rect">
                <a:avLst/>
              </a:prstGeom>
              <a:gradFill rotWithShape="1">
                <a:gsLst>
                  <a:gs pos="0">
                    <a:srgbClr val="005E47"/>
                  </a:gs>
                  <a:gs pos="50000">
                    <a:srgbClr val="00CC99"/>
                  </a:gs>
                  <a:gs pos="100000">
                    <a:srgbClr val="005E47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99" name="Rectangle 26"/>
              <p:cNvSpPr>
                <a:spLocks noChangeArrowheads="1"/>
              </p:cNvSpPr>
              <p:nvPr/>
            </p:nvSpPr>
            <p:spPr bwMode="auto">
              <a:xfrm>
                <a:off x="4253" y="1157"/>
                <a:ext cx="97" cy="53"/>
              </a:xfrm>
              <a:prstGeom prst="rect">
                <a:avLst/>
              </a:prstGeom>
              <a:gradFill rotWithShape="1">
                <a:gsLst>
                  <a:gs pos="0">
                    <a:srgbClr val="74252C"/>
                  </a:gs>
                  <a:gs pos="50000">
                    <a:srgbClr val="FB4F5F"/>
                  </a:gs>
                  <a:gs pos="100000">
                    <a:srgbClr val="74252C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300" name="Rectangle 27"/>
              <p:cNvSpPr>
                <a:spLocks noChangeArrowheads="1"/>
              </p:cNvSpPr>
              <p:nvPr/>
            </p:nvSpPr>
            <p:spPr bwMode="auto">
              <a:xfrm>
                <a:off x="4604" y="1157"/>
                <a:ext cx="114" cy="53"/>
              </a:xfrm>
              <a:prstGeom prst="rect">
                <a:avLst/>
              </a:prstGeom>
              <a:gradFill rotWithShape="1">
                <a:gsLst>
                  <a:gs pos="0">
                    <a:srgbClr val="5E0047"/>
                  </a:gs>
                  <a:gs pos="50000">
                    <a:srgbClr val="CC0099"/>
                  </a:gs>
                  <a:gs pos="100000">
                    <a:srgbClr val="5E0047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301" name="Rectangle 28"/>
              <p:cNvSpPr>
                <a:spLocks noChangeArrowheads="1"/>
              </p:cNvSpPr>
              <p:nvPr/>
            </p:nvSpPr>
            <p:spPr bwMode="auto">
              <a:xfrm>
                <a:off x="4360" y="1157"/>
                <a:ext cx="235" cy="53"/>
              </a:xfrm>
              <a:prstGeom prst="rect">
                <a:avLst/>
              </a:prstGeom>
              <a:gradFill rotWithShape="1">
                <a:gsLst>
                  <a:gs pos="0">
                    <a:srgbClr val="201974"/>
                  </a:gs>
                  <a:gs pos="50000">
                    <a:srgbClr val="4537FB"/>
                  </a:gs>
                  <a:gs pos="100000">
                    <a:srgbClr val="201974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302" name="Rectangle 29"/>
              <p:cNvSpPr>
                <a:spLocks noChangeArrowheads="1"/>
              </p:cNvSpPr>
              <p:nvPr/>
            </p:nvSpPr>
            <p:spPr bwMode="auto">
              <a:xfrm>
                <a:off x="4726" y="1157"/>
                <a:ext cx="491" cy="53"/>
              </a:xfrm>
              <a:prstGeom prst="rect">
                <a:avLst/>
              </a:prstGeom>
              <a:gradFill rotWithShape="1">
                <a:gsLst>
                  <a:gs pos="0">
                    <a:srgbClr val="184718"/>
                  </a:gs>
                  <a:gs pos="50000">
                    <a:srgbClr val="339933"/>
                  </a:gs>
                  <a:gs pos="100000">
                    <a:srgbClr val="184718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303" name="Rectangle 30"/>
              <p:cNvSpPr>
                <a:spLocks noChangeArrowheads="1"/>
              </p:cNvSpPr>
              <p:nvPr/>
            </p:nvSpPr>
            <p:spPr bwMode="auto">
              <a:xfrm>
                <a:off x="4353" y="1272"/>
                <a:ext cx="71" cy="54"/>
              </a:xfrm>
              <a:prstGeom prst="rect">
                <a:avLst/>
              </a:prstGeom>
              <a:gradFill rotWithShape="1">
                <a:gsLst>
                  <a:gs pos="0">
                    <a:srgbClr val="201974"/>
                  </a:gs>
                  <a:gs pos="50000">
                    <a:srgbClr val="4537FB"/>
                  </a:gs>
                  <a:gs pos="100000">
                    <a:srgbClr val="201974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304" name="Rectangle 31"/>
              <p:cNvSpPr>
                <a:spLocks noChangeArrowheads="1"/>
              </p:cNvSpPr>
              <p:nvPr/>
            </p:nvSpPr>
            <p:spPr bwMode="auto">
              <a:xfrm>
                <a:off x="4763" y="1281"/>
                <a:ext cx="22" cy="53"/>
              </a:xfrm>
              <a:prstGeom prst="rect">
                <a:avLst/>
              </a:prstGeom>
              <a:gradFill rotWithShape="1">
                <a:gsLst>
                  <a:gs pos="0">
                    <a:srgbClr val="184718"/>
                  </a:gs>
                  <a:gs pos="50000">
                    <a:srgbClr val="339933"/>
                  </a:gs>
                  <a:gs pos="100000">
                    <a:srgbClr val="184718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305" name="Rectangle 32"/>
              <p:cNvSpPr>
                <a:spLocks noChangeArrowheads="1"/>
              </p:cNvSpPr>
              <p:nvPr/>
            </p:nvSpPr>
            <p:spPr bwMode="auto">
              <a:xfrm>
                <a:off x="4446" y="1272"/>
                <a:ext cx="66" cy="54"/>
              </a:xfrm>
              <a:prstGeom prst="rect">
                <a:avLst/>
              </a:prstGeom>
              <a:gradFill rotWithShape="1">
                <a:gsLst>
                  <a:gs pos="0">
                    <a:srgbClr val="201974"/>
                  </a:gs>
                  <a:gs pos="50000">
                    <a:srgbClr val="4537FB"/>
                  </a:gs>
                  <a:gs pos="100000">
                    <a:srgbClr val="201974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306" name="Rectangle 33"/>
              <p:cNvSpPr>
                <a:spLocks noChangeArrowheads="1"/>
              </p:cNvSpPr>
              <p:nvPr/>
            </p:nvSpPr>
            <p:spPr bwMode="auto">
              <a:xfrm>
                <a:off x="4837" y="1281"/>
                <a:ext cx="22" cy="53"/>
              </a:xfrm>
              <a:prstGeom prst="rect">
                <a:avLst/>
              </a:prstGeom>
              <a:gradFill rotWithShape="1">
                <a:gsLst>
                  <a:gs pos="0">
                    <a:srgbClr val="184718"/>
                  </a:gs>
                  <a:gs pos="50000">
                    <a:srgbClr val="339933"/>
                  </a:gs>
                  <a:gs pos="100000">
                    <a:srgbClr val="184718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307" name="Rectangle 34"/>
              <p:cNvSpPr>
                <a:spLocks noChangeArrowheads="1"/>
              </p:cNvSpPr>
              <p:nvPr/>
            </p:nvSpPr>
            <p:spPr bwMode="auto">
              <a:xfrm>
                <a:off x="4989" y="1278"/>
                <a:ext cx="22" cy="54"/>
              </a:xfrm>
              <a:prstGeom prst="rect">
                <a:avLst/>
              </a:prstGeom>
              <a:gradFill rotWithShape="1">
                <a:gsLst>
                  <a:gs pos="0">
                    <a:srgbClr val="184718"/>
                  </a:gs>
                  <a:gs pos="50000">
                    <a:srgbClr val="339933"/>
                  </a:gs>
                  <a:gs pos="100000">
                    <a:srgbClr val="184718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308" name="Rectangle 35"/>
              <p:cNvSpPr>
                <a:spLocks noChangeArrowheads="1"/>
              </p:cNvSpPr>
              <p:nvPr/>
            </p:nvSpPr>
            <p:spPr bwMode="auto">
              <a:xfrm>
                <a:off x="5129" y="1276"/>
                <a:ext cx="21" cy="53"/>
              </a:xfrm>
              <a:prstGeom prst="rect">
                <a:avLst/>
              </a:prstGeom>
              <a:gradFill rotWithShape="1">
                <a:gsLst>
                  <a:gs pos="0">
                    <a:srgbClr val="184718"/>
                  </a:gs>
                  <a:gs pos="50000">
                    <a:srgbClr val="339933"/>
                  </a:gs>
                  <a:gs pos="100000">
                    <a:srgbClr val="184718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</p:grpSp>
      </p:grpSp>
      <p:grpSp>
        <p:nvGrpSpPr>
          <p:cNvPr id="34852" name="Group 36"/>
          <p:cNvGrpSpPr>
            <a:grpSpLocks/>
          </p:cNvGrpSpPr>
          <p:nvPr/>
        </p:nvGrpSpPr>
        <p:grpSpPr bwMode="auto">
          <a:xfrm>
            <a:off x="3354388" y="1000125"/>
            <a:ext cx="2420937" cy="1506538"/>
            <a:chOff x="2113" y="603"/>
            <a:chExt cx="1525" cy="949"/>
          </a:xfrm>
        </p:grpSpPr>
        <p:pic>
          <p:nvPicPr>
            <p:cNvPr id="50280" name="Picture 37" descr="ribosome_tre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96"/>
            <a:stretch>
              <a:fillRect/>
            </a:stretch>
          </p:blipFill>
          <p:spPr bwMode="auto">
            <a:xfrm>
              <a:off x="2320" y="769"/>
              <a:ext cx="1115" cy="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81" name="Text Box 38"/>
            <p:cNvSpPr txBox="1">
              <a:spLocks noChangeArrowheads="1"/>
            </p:cNvSpPr>
            <p:nvPr/>
          </p:nvSpPr>
          <p:spPr bwMode="auto">
            <a:xfrm>
              <a:off x="2405" y="603"/>
              <a:ext cx="9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200" b="1" u="sng">
                  <a:solidFill>
                    <a:schemeClr val="accent2"/>
                  </a:solidFill>
                  <a:latin typeface="Times New Roman" charset="0"/>
                </a:rPr>
                <a:t>Phylogenetic studies</a:t>
              </a:r>
            </a:p>
          </p:txBody>
        </p:sp>
        <p:grpSp>
          <p:nvGrpSpPr>
            <p:cNvPr id="50282" name="Group 39"/>
            <p:cNvGrpSpPr>
              <a:grpSpLocks/>
            </p:cNvGrpSpPr>
            <p:nvPr/>
          </p:nvGrpSpPr>
          <p:grpSpPr bwMode="auto">
            <a:xfrm>
              <a:off x="2113" y="612"/>
              <a:ext cx="1525" cy="940"/>
              <a:chOff x="2113" y="612"/>
              <a:chExt cx="1525" cy="940"/>
            </a:xfrm>
          </p:grpSpPr>
          <p:sp>
            <p:nvSpPr>
              <p:cNvPr id="50283" name="Rectangle 40"/>
              <p:cNvSpPr>
                <a:spLocks noChangeArrowheads="1"/>
              </p:cNvSpPr>
              <p:nvPr/>
            </p:nvSpPr>
            <p:spPr bwMode="auto">
              <a:xfrm>
                <a:off x="2113" y="612"/>
                <a:ext cx="1525" cy="758"/>
              </a:xfrm>
              <a:prstGeom prst="rect">
                <a:avLst/>
              </a:prstGeom>
              <a:noFill/>
              <a:ln w="28575">
                <a:solidFill>
                  <a:srgbClr val="85CDB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cxnSp>
            <p:nvCxnSpPr>
              <p:cNvPr id="50284" name="AutoShape 41"/>
              <p:cNvCxnSpPr>
                <a:cxnSpLocks noChangeShapeType="1"/>
                <a:stCxn id="50177" idx="0"/>
                <a:endCxn id="50283" idx="2"/>
              </p:cNvCxnSpPr>
              <p:nvPr/>
            </p:nvCxnSpPr>
            <p:spPr bwMode="auto">
              <a:xfrm rot="5400000" flipH="1">
                <a:off x="2791" y="1464"/>
                <a:ext cx="173" cy="2"/>
              </a:xfrm>
              <a:prstGeom prst="bentConnector3">
                <a:avLst>
                  <a:gd name="adj1" fmla="val 49713"/>
                </a:avLst>
              </a:prstGeom>
              <a:noFill/>
              <a:ln w="19050">
                <a:solidFill>
                  <a:srgbClr val="808080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34858" name="Group 42"/>
          <p:cNvGrpSpPr>
            <a:grpSpLocks/>
          </p:cNvGrpSpPr>
          <p:nvPr/>
        </p:nvGrpSpPr>
        <p:grpSpPr bwMode="auto">
          <a:xfrm>
            <a:off x="933450" y="4994275"/>
            <a:ext cx="7480300" cy="1863725"/>
            <a:chOff x="588" y="3119"/>
            <a:chExt cx="4712" cy="1174"/>
          </a:xfrm>
        </p:grpSpPr>
        <p:sp>
          <p:nvSpPr>
            <p:cNvPr id="50251" name="Rectangle 43"/>
            <p:cNvSpPr>
              <a:spLocks noChangeArrowheads="1"/>
            </p:cNvSpPr>
            <p:nvPr/>
          </p:nvSpPr>
          <p:spPr bwMode="auto">
            <a:xfrm>
              <a:off x="3230" y="3536"/>
              <a:ext cx="2003" cy="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cxnSp>
          <p:nvCxnSpPr>
            <p:cNvPr id="50252" name="AutoShape 44"/>
            <p:cNvCxnSpPr>
              <a:cxnSpLocks noChangeShapeType="1"/>
              <a:stCxn id="50177" idx="2"/>
              <a:endCxn id="50254" idx="0"/>
            </p:cNvCxnSpPr>
            <p:nvPr/>
          </p:nvCxnSpPr>
          <p:spPr bwMode="auto">
            <a:xfrm rot="5400000">
              <a:off x="2094" y="2590"/>
              <a:ext cx="255" cy="1313"/>
            </a:xfrm>
            <a:prstGeom prst="bentConnector3">
              <a:avLst>
                <a:gd name="adj1" fmla="val 49806"/>
              </a:avLst>
            </a:prstGeom>
            <a:noFill/>
            <a:ln w="19050">
              <a:solidFill>
                <a:srgbClr val="80808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53" name="AutoShape 45"/>
            <p:cNvCxnSpPr>
              <a:cxnSpLocks noChangeShapeType="1"/>
            </p:cNvCxnSpPr>
            <p:nvPr/>
          </p:nvCxnSpPr>
          <p:spPr bwMode="auto">
            <a:xfrm rot="16200000" flipH="1">
              <a:off x="3434" y="2568"/>
              <a:ext cx="250" cy="1362"/>
            </a:xfrm>
            <a:prstGeom prst="bentConnector3">
              <a:avLst>
                <a:gd name="adj1" fmla="val 49602"/>
              </a:avLst>
            </a:prstGeom>
            <a:noFill/>
            <a:ln w="19050">
              <a:solidFill>
                <a:srgbClr val="808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54" name="Rectangle 46"/>
            <p:cNvSpPr>
              <a:spLocks noChangeArrowheads="1"/>
            </p:cNvSpPr>
            <p:nvPr/>
          </p:nvSpPr>
          <p:spPr bwMode="auto">
            <a:xfrm>
              <a:off x="588" y="3383"/>
              <a:ext cx="1953" cy="775"/>
            </a:xfrm>
            <a:prstGeom prst="rect">
              <a:avLst/>
            </a:prstGeom>
            <a:noFill/>
            <a:ln w="28575">
              <a:solidFill>
                <a:srgbClr val="85CDB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50255" name="Text Box 47"/>
            <p:cNvSpPr txBox="1">
              <a:spLocks noChangeArrowheads="1"/>
            </p:cNvSpPr>
            <p:nvPr/>
          </p:nvSpPr>
          <p:spPr bwMode="auto">
            <a:xfrm>
              <a:off x="980" y="3358"/>
              <a:ext cx="104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200" b="1" u="sng">
                  <a:solidFill>
                    <a:schemeClr val="accent2"/>
                  </a:solidFill>
                  <a:latin typeface="Times New Roman" charset="0"/>
                </a:rPr>
                <a:t>Human genetics, SNPs</a:t>
              </a:r>
            </a:p>
          </p:txBody>
        </p:sp>
        <p:pic>
          <p:nvPicPr>
            <p:cNvPr id="50256" name="Picture 48" descr="nicotine_al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" y="3539"/>
              <a:ext cx="1821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57" name="Rectangle 49"/>
            <p:cNvSpPr>
              <a:spLocks noChangeArrowheads="1"/>
            </p:cNvSpPr>
            <p:nvPr/>
          </p:nvSpPr>
          <p:spPr bwMode="auto">
            <a:xfrm>
              <a:off x="1859" y="3807"/>
              <a:ext cx="73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x-none" sz="800">
                <a:latin typeface="Times New Roman" charset="0"/>
              </a:endParaRPr>
            </a:p>
          </p:txBody>
        </p:sp>
        <p:sp>
          <p:nvSpPr>
            <p:cNvPr id="50258" name="Text Box 50"/>
            <p:cNvSpPr txBox="1">
              <a:spLocks noChangeArrowheads="1"/>
            </p:cNvSpPr>
            <p:nvPr/>
          </p:nvSpPr>
          <p:spPr bwMode="auto">
            <a:xfrm>
              <a:off x="630" y="3825"/>
              <a:ext cx="10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x-none" sz="800">
                <a:latin typeface="Times New Roman" charset="0"/>
              </a:endParaRPr>
            </a:p>
          </p:txBody>
        </p:sp>
        <p:sp>
          <p:nvSpPr>
            <p:cNvPr id="50259" name="Text Box 51"/>
            <p:cNvSpPr txBox="1">
              <a:spLocks noChangeArrowheads="1"/>
            </p:cNvSpPr>
            <p:nvPr/>
          </p:nvSpPr>
          <p:spPr bwMode="auto">
            <a:xfrm>
              <a:off x="777" y="4158"/>
              <a:ext cx="157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x-none" sz="800">
                <a:latin typeface="Times New Roman" charset="0"/>
              </a:endParaRPr>
            </a:p>
          </p:txBody>
        </p:sp>
        <p:sp>
          <p:nvSpPr>
            <p:cNvPr id="50260" name="Rectangle 52"/>
            <p:cNvSpPr>
              <a:spLocks noChangeArrowheads="1"/>
            </p:cNvSpPr>
            <p:nvPr/>
          </p:nvSpPr>
          <p:spPr bwMode="auto">
            <a:xfrm>
              <a:off x="3180" y="3378"/>
              <a:ext cx="2120" cy="805"/>
            </a:xfrm>
            <a:prstGeom prst="rect">
              <a:avLst/>
            </a:prstGeom>
            <a:noFill/>
            <a:ln w="28575">
              <a:solidFill>
                <a:srgbClr val="85CDB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grpSp>
          <p:nvGrpSpPr>
            <p:cNvPr id="50261" name="Group 53"/>
            <p:cNvGrpSpPr>
              <a:grpSpLocks/>
            </p:cNvGrpSpPr>
            <p:nvPr/>
          </p:nvGrpSpPr>
          <p:grpSpPr bwMode="auto">
            <a:xfrm>
              <a:off x="3262" y="3607"/>
              <a:ext cx="1805" cy="444"/>
              <a:chOff x="3492" y="3632"/>
              <a:chExt cx="1805" cy="377"/>
            </a:xfrm>
          </p:grpSpPr>
          <p:sp>
            <p:nvSpPr>
              <p:cNvPr id="50267" name="Text Box 54"/>
              <p:cNvSpPr txBox="1">
                <a:spLocks noChangeArrowheads="1"/>
              </p:cNvSpPr>
              <p:nvPr/>
            </p:nvSpPr>
            <p:spPr bwMode="auto">
              <a:xfrm>
                <a:off x="3930" y="3765"/>
                <a:ext cx="91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41148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 defTabSz="411480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 defTabSz="41148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 defTabSz="41148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 defTabSz="41148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defTabSz="41148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defTabSz="41148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defTabSz="41148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defTabSz="41148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fr-FR" altLang="x-none" sz="800" b="1" u="sng">
                    <a:solidFill>
                      <a:srgbClr val="CCCCFF"/>
                    </a:solidFill>
                    <a:latin typeface="Times New Roman" charset="0"/>
                  </a:rPr>
                  <a:t>Therapeutics, drug discovery</a:t>
                </a:r>
              </a:p>
            </p:txBody>
          </p:sp>
          <p:pic>
            <p:nvPicPr>
              <p:cNvPr id="50268" name="Picture 5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47" t="18646" r="6224" b="25845"/>
              <a:stretch>
                <a:fillRect/>
              </a:stretch>
            </p:blipFill>
            <p:spPr bwMode="auto">
              <a:xfrm>
                <a:off x="3492" y="3632"/>
                <a:ext cx="1805" cy="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269" name="AutoShape 56"/>
              <p:cNvSpPr>
                <a:spLocks noChangeArrowheads="1"/>
              </p:cNvSpPr>
              <p:nvPr/>
            </p:nvSpPr>
            <p:spPr bwMode="auto">
              <a:xfrm>
                <a:off x="3703" y="3637"/>
                <a:ext cx="11" cy="8"/>
              </a:xfrm>
              <a:prstGeom prst="flowChartMerge">
                <a:avLst/>
              </a:prstGeom>
              <a:solidFill>
                <a:srgbClr val="000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70" name="AutoShape 57"/>
              <p:cNvSpPr>
                <a:spLocks noChangeArrowheads="1"/>
              </p:cNvSpPr>
              <p:nvPr/>
            </p:nvSpPr>
            <p:spPr bwMode="auto">
              <a:xfrm>
                <a:off x="3686" y="3637"/>
                <a:ext cx="13" cy="8"/>
              </a:xfrm>
              <a:prstGeom prst="flowChartMerge">
                <a:avLst/>
              </a:prstGeom>
              <a:solidFill>
                <a:srgbClr val="000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71" name="AutoShape 58"/>
              <p:cNvSpPr>
                <a:spLocks noChangeArrowheads="1"/>
              </p:cNvSpPr>
              <p:nvPr/>
            </p:nvSpPr>
            <p:spPr bwMode="auto">
              <a:xfrm>
                <a:off x="3758" y="3638"/>
                <a:ext cx="11" cy="10"/>
              </a:xfrm>
              <a:prstGeom prst="flowChartMerge">
                <a:avLst/>
              </a:prstGeom>
              <a:solidFill>
                <a:srgbClr val="000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72" name="AutoShape 59"/>
              <p:cNvSpPr>
                <a:spLocks noChangeArrowheads="1"/>
              </p:cNvSpPr>
              <p:nvPr/>
            </p:nvSpPr>
            <p:spPr bwMode="auto">
              <a:xfrm>
                <a:off x="3767" y="3638"/>
                <a:ext cx="11" cy="10"/>
              </a:xfrm>
              <a:prstGeom prst="flowChartMerge">
                <a:avLst/>
              </a:prstGeom>
              <a:solidFill>
                <a:srgbClr val="000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73" name="AutoShape 60"/>
              <p:cNvSpPr>
                <a:spLocks noChangeArrowheads="1"/>
              </p:cNvSpPr>
              <p:nvPr/>
            </p:nvSpPr>
            <p:spPr bwMode="auto">
              <a:xfrm>
                <a:off x="3773" y="3637"/>
                <a:ext cx="13" cy="11"/>
              </a:xfrm>
              <a:prstGeom prst="flowChartMerge">
                <a:avLst/>
              </a:prstGeom>
              <a:solidFill>
                <a:srgbClr val="000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74" name="AutoShape 61"/>
              <p:cNvSpPr>
                <a:spLocks noChangeArrowheads="1"/>
              </p:cNvSpPr>
              <p:nvPr/>
            </p:nvSpPr>
            <p:spPr bwMode="auto">
              <a:xfrm>
                <a:off x="4029" y="3638"/>
                <a:ext cx="12" cy="10"/>
              </a:xfrm>
              <a:prstGeom prst="flowChartMerge">
                <a:avLst/>
              </a:prstGeom>
              <a:solidFill>
                <a:srgbClr val="000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75" name="AutoShape 62"/>
              <p:cNvSpPr>
                <a:spLocks noChangeArrowheads="1"/>
              </p:cNvSpPr>
              <p:nvPr/>
            </p:nvSpPr>
            <p:spPr bwMode="auto">
              <a:xfrm>
                <a:off x="4086" y="3637"/>
                <a:ext cx="11" cy="11"/>
              </a:xfrm>
              <a:prstGeom prst="flowChartMerge">
                <a:avLst/>
              </a:prstGeom>
              <a:solidFill>
                <a:srgbClr val="000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76" name="AutoShape 63"/>
              <p:cNvSpPr>
                <a:spLocks noChangeArrowheads="1"/>
              </p:cNvSpPr>
              <p:nvPr/>
            </p:nvSpPr>
            <p:spPr bwMode="auto">
              <a:xfrm>
                <a:off x="4029" y="3834"/>
                <a:ext cx="12" cy="11"/>
              </a:xfrm>
              <a:prstGeom prst="flowChartMerge">
                <a:avLst/>
              </a:prstGeom>
              <a:solidFill>
                <a:srgbClr val="000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77" name="AutoShape 64"/>
              <p:cNvSpPr>
                <a:spLocks noChangeArrowheads="1"/>
              </p:cNvSpPr>
              <p:nvPr/>
            </p:nvSpPr>
            <p:spPr bwMode="auto">
              <a:xfrm>
                <a:off x="4277" y="3835"/>
                <a:ext cx="13" cy="10"/>
              </a:xfrm>
              <a:prstGeom prst="flowChartMerge">
                <a:avLst/>
              </a:prstGeom>
              <a:solidFill>
                <a:srgbClr val="000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78" name="AutoShape 65"/>
              <p:cNvSpPr>
                <a:spLocks noChangeArrowheads="1"/>
              </p:cNvSpPr>
              <p:nvPr/>
            </p:nvSpPr>
            <p:spPr bwMode="auto">
              <a:xfrm>
                <a:off x="4358" y="3834"/>
                <a:ext cx="12" cy="8"/>
              </a:xfrm>
              <a:prstGeom prst="flowChartMerge">
                <a:avLst/>
              </a:prstGeom>
              <a:solidFill>
                <a:srgbClr val="000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79" name="AutoShape 66"/>
              <p:cNvSpPr>
                <a:spLocks noChangeArrowheads="1"/>
              </p:cNvSpPr>
              <p:nvPr/>
            </p:nvSpPr>
            <p:spPr bwMode="auto">
              <a:xfrm>
                <a:off x="4972" y="3832"/>
                <a:ext cx="11" cy="10"/>
              </a:xfrm>
              <a:prstGeom prst="flowChartMerge">
                <a:avLst/>
              </a:prstGeom>
              <a:solidFill>
                <a:srgbClr val="000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</p:grpSp>
        <p:sp>
          <p:nvSpPr>
            <p:cNvPr id="50262" name="Text Box 67"/>
            <p:cNvSpPr txBox="1">
              <a:spLocks noChangeArrowheads="1"/>
            </p:cNvSpPr>
            <p:nvPr/>
          </p:nvSpPr>
          <p:spPr bwMode="auto">
            <a:xfrm>
              <a:off x="3690" y="3371"/>
              <a:ext cx="11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200" b="1" u="sng">
                  <a:solidFill>
                    <a:schemeClr val="accent2"/>
                  </a:solidFill>
                  <a:latin typeface="Times New Roman" charset="0"/>
                </a:rPr>
                <a:t>Therapeutics, drug design</a:t>
              </a:r>
            </a:p>
          </p:txBody>
        </p:sp>
        <p:sp>
          <p:nvSpPr>
            <p:cNvPr id="50263" name="Text Box 68"/>
            <p:cNvSpPr txBox="1">
              <a:spLocks noChangeArrowheads="1"/>
            </p:cNvSpPr>
            <p:nvPr/>
          </p:nvSpPr>
          <p:spPr bwMode="auto">
            <a:xfrm>
              <a:off x="3541" y="3517"/>
              <a:ext cx="25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800">
                  <a:solidFill>
                    <a:srgbClr val="000000"/>
                  </a:solidFill>
                  <a:latin typeface="Times New Roman" charset="0"/>
                </a:rPr>
                <a:t>DBD</a:t>
              </a:r>
            </a:p>
          </p:txBody>
        </p:sp>
        <p:sp>
          <p:nvSpPr>
            <p:cNvPr id="50264" name="Text Box 69"/>
            <p:cNvSpPr txBox="1">
              <a:spLocks noChangeArrowheads="1"/>
            </p:cNvSpPr>
            <p:nvPr/>
          </p:nvSpPr>
          <p:spPr bwMode="auto">
            <a:xfrm>
              <a:off x="5031" y="3889"/>
              <a:ext cx="244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800">
                  <a:solidFill>
                    <a:srgbClr val="000000"/>
                  </a:solidFill>
                  <a:latin typeface="Times New Roman" charset="0"/>
                </a:rPr>
                <a:t>LBD</a:t>
              </a:r>
            </a:p>
          </p:txBody>
        </p:sp>
        <p:sp>
          <p:nvSpPr>
            <p:cNvPr id="50265" name="Text Box 70"/>
            <p:cNvSpPr txBox="1">
              <a:spLocks noChangeArrowheads="1"/>
            </p:cNvSpPr>
            <p:nvPr/>
          </p:nvSpPr>
          <p:spPr bwMode="auto">
            <a:xfrm>
              <a:off x="4588" y="3511"/>
              <a:ext cx="548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800">
                  <a:solidFill>
                    <a:srgbClr val="000000"/>
                  </a:solidFill>
                  <a:latin typeface="Times New Roman" charset="0"/>
                </a:rPr>
                <a:t>insertion domain</a:t>
              </a:r>
            </a:p>
          </p:txBody>
        </p:sp>
        <p:sp>
          <p:nvSpPr>
            <p:cNvPr id="50266" name="Text Box 71"/>
            <p:cNvSpPr txBox="1">
              <a:spLocks noChangeArrowheads="1"/>
            </p:cNvSpPr>
            <p:nvPr/>
          </p:nvSpPr>
          <p:spPr bwMode="auto">
            <a:xfrm>
              <a:off x="3873" y="4023"/>
              <a:ext cx="744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800">
                  <a:solidFill>
                    <a:srgbClr val="000000"/>
                  </a:solidFill>
                  <a:latin typeface="Times New Roman" charset="0"/>
                </a:rPr>
                <a:t>binding sites / mutations</a:t>
              </a:r>
            </a:p>
          </p:txBody>
        </p:sp>
      </p:grpSp>
      <p:grpSp>
        <p:nvGrpSpPr>
          <p:cNvPr id="34888" name="Group 72"/>
          <p:cNvGrpSpPr>
            <a:grpSpLocks/>
          </p:cNvGrpSpPr>
          <p:nvPr/>
        </p:nvGrpSpPr>
        <p:grpSpPr bwMode="auto">
          <a:xfrm>
            <a:off x="165100" y="1116013"/>
            <a:ext cx="3079750" cy="4017962"/>
            <a:chOff x="104" y="676"/>
            <a:chExt cx="1940" cy="2531"/>
          </a:xfrm>
        </p:grpSpPr>
        <p:cxnSp>
          <p:nvCxnSpPr>
            <p:cNvPr id="50190" name="AutoShape 73"/>
            <p:cNvCxnSpPr>
              <a:cxnSpLocks noChangeShapeType="1"/>
              <a:stCxn id="50177" idx="1"/>
              <a:endCxn id="50191" idx="3"/>
            </p:cNvCxnSpPr>
            <p:nvPr/>
          </p:nvCxnSpPr>
          <p:spPr bwMode="auto">
            <a:xfrm rot="10800000">
              <a:off x="1668" y="1069"/>
              <a:ext cx="376" cy="1267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rgbClr val="80808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91" name="Rectangle 74"/>
            <p:cNvSpPr>
              <a:spLocks noChangeArrowheads="1"/>
            </p:cNvSpPr>
            <p:nvPr/>
          </p:nvSpPr>
          <p:spPr bwMode="auto">
            <a:xfrm>
              <a:off x="119" y="688"/>
              <a:ext cx="1540" cy="762"/>
            </a:xfrm>
            <a:prstGeom prst="rect">
              <a:avLst/>
            </a:prstGeom>
            <a:noFill/>
            <a:ln w="28575">
              <a:solidFill>
                <a:srgbClr val="85CDB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pic>
          <p:nvPicPr>
            <p:cNvPr id="50192" name="Picture 7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b="37427"/>
            <a:stretch>
              <a:fillRect/>
            </a:stretch>
          </p:blipFill>
          <p:spPr bwMode="auto">
            <a:xfrm>
              <a:off x="216" y="853"/>
              <a:ext cx="1341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3510" b="3742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76"/>
            <p:cNvSpPr txBox="1">
              <a:spLocks noChangeArrowheads="1"/>
            </p:cNvSpPr>
            <p:nvPr/>
          </p:nvSpPr>
          <p:spPr bwMode="auto">
            <a:xfrm>
              <a:off x="288" y="1519"/>
              <a:ext cx="95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x-none" sz="800">
                <a:latin typeface="Times New Roman" charset="0"/>
              </a:endParaRPr>
            </a:p>
          </p:txBody>
        </p:sp>
        <p:cxnSp>
          <p:nvCxnSpPr>
            <p:cNvPr id="50194" name="AutoShape 77"/>
            <p:cNvCxnSpPr>
              <a:cxnSpLocks noChangeShapeType="1"/>
              <a:stCxn id="50177" idx="1"/>
              <a:endCxn id="50195" idx="3"/>
            </p:cNvCxnSpPr>
            <p:nvPr/>
          </p:nvCxnSpPr>
          <p:spPr bwMode="auto">
            <a:xfrm rot="10800000">
              <a:off x="1667" y="1934"/>
              <a:ext cx="377" cy="402"/>
            </a:xfrm>
            <a:prstGeom prst="bentConnector3">
              <a:avLst>
                <a:gd name="adj1" fmla="val 50134"/>
              </a:avLst>
            </a:prstGeom>
            <a:noFill/>
            <a:ln w="19050">
              <a:solidFill>
                <a:srgbClr val="80808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95" name="Rectangle 78"/>
            <p:cNvSpPr>
              <a:spLocks noChangeArrowheads="1"/>
            </p:cNvSpPr>
            <p:nvPr/>
          </p:nvSpPr>
          <p:spPr bwMode="auto">
            <a:xfrm>
              <a:off x="107" y="1564"/>
              <a:ext cx="1551" cy="740"/>
            </a:xfrm>
            <a:prstGeom prst="rect">
              <a:avLst/>
            </a:prstGeom>
            <a:noFill/>
            <a:ln w="28575">
              <a:solidFill>
                <a:srgbClr val="85CDB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50196" name="Text Box 79"/>
            <p:cNvSpPr txBox="1">
              <a:spLocks noChangeArrowheads="1"/>
            </p:cNvSpPr>
            <p:nvPr/>
          </p:nvSpPr>
          <p:spPr bwMode="auto">
            <a:xfrm>
              <a:off x="169" y="1538"/>
              <a:ext cx="13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200" b="1" u="sng">
                  <a:solidFill>
                    <a:schemeClr val="accent2"/>
                  </a:solidFill>
                  <a:latin typeface="Times New Roman" charset="0"/>
                </a:rPr>
                <a:t>Gene identification, validation</a:t>
              </a:r>
            </a:p>
          </p:txBody>
        </p:sp>
        <p:pic>
          <p:nvPicPr>
            <p:cNvPr id="50197" name="Picture 80" descr="colored_ali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1" t="30962"/>
            <a:stretch>
              <a:fillRect/>
            </a:stretch>
          </p:blipFill>
          <p:spPr bwMode="auto">
            <a:xfrm>
              <a:off x="849" y="1710"/>
              <a:ext cx="638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8" name="Picture 8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2" t="35004"/>
            <a:stretch>
              <a:fillRect/>
            </a:stretch>
          </p:blipFill>
          <p:spPr bwMode="auto">
            <a:xfrm>
              <a:off x="956" y="1907"/>
              <a:ext cx="60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0199" name="AutoShape 82"/>
            <p:cNvCxnSpPr>
              <a:cxnSpLocks noChangeShapeType="1"/>
              <a:stCxn id="50177" idx="1"/>
              <a:endCxn id="50200" idx="3"/>
            </p:cNvCxnSpPr>
            <p:nvPr/>
          </p:nvCxnSpPr>
          <p:spPr bwMode="auto">
            <a:xfrm rot="10800000" flipV="1">
              <a:off x="1662" y="2336"/>
              <a:ext cx="382" cy="475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rgbClr val="808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0" name="Rectangle 83"/>
            <p:cNvSpPr>
              <a:spLocks noChangeArrowheads="1"/>
            </p:cNvSpPr>
            <p:nvPr/>
          </p:nvSpPr>
          <p:spPr bwMode="auto">
            <a:xfrm>
              <a:off x="104" y="2414"/>
              <a:ext cx="1549" cy="793"/>
            </a:xfrm>
            <a:prstGeom prst="rect">
              <a:avLst/>
            </a:prstGeom>
            <a:noFill/>
            <a:ln w="28575">
              <a:solidFill>
                <a:srgbClr val="85CDB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50201" name="Text Box 84"/>
            <p:cNvSpPr txBox="1">
              <a:spLocks noChangeArrowheads="1"/>
            </p:cNvSpPr>
            <p:nvPr/>
          </p:nvSpPr>
          <p:spPr bwMode="auto">
            <a:xfrm>
              <a:off x="109" y="2413"/>
              <a:ext cx="15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200" b="1" u="sng">
                  <a:solidFill>
                    <a:schemeClr val="accent2"/>
                  </a:solidFill>
                  <a:latin typeface="Times New Roman" charset="0"/>
                </a:rPr>
                <a:t>RNA sequence, structure, function</a:t>
              </a:r>
            </a:p>
          </p:txBody>
        </p:sp>
        <p:pic>
          <p:nvPicPr>
            <p:cNvPr id="50202" name="Picture 85" descr="rna_3dmode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" y="2589"/>
              <a:ext cx="504" cy="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203" name="Picture 86" descr="rna_ss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9" r="51785" b="47141"/>
            <a:stretch>
              <a:fillRect/>
            </a:stretch>
          </p:blipFill>
          <p:spPr bwMode="auto">
            <a:xfrm>
              <a:off x="257" y="2580"/>
              <a:ext cx="508" cy="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04" name="Text Box 87"/>
            <p:cNvSpPr txBox="1">
              <a:spLocks noChangeArrowheads="1"/>
            </p:cNvSpPr>
            <p:nvPr/>
          </p:nvSpPr>
          <p:spPr bwMode="auto">
            <a:xfrm>
              <a:off x="205" y="2891"/>
              <a:ext cx="13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800">
                  <a:solidFill>
                    <a:srgbClr val="000000"/>
                  </a:solidFill>
                  <a:latin typeface="Times New Roman" charset="0"/>
                </a:rPr>
                <a:t> </a:t>
              </a:r>
              <a:endParaRPr lang="fr-FR" altLang="x-none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0205" name="AutoShape 88"/>
            <p:cNvSpPr>
              <a:spLocks noChangeArrowheads="1"/>
            </p:cNvSpPr>
            <p:nvPr/>
          </p:nvSpPr>
          <p:spPr bwMode="auto">
            <a:xfrm rot="5400000">
              <a:off x="1389" y="1785"/>
              <a:ext cx="25" cy="25"/>
            </a:xfrm>
            <a:prstGeom prst="triangle">
              <a:avLst>
                <a:gd name="adj" fmla="val 50000"/>
              </a:avLst>
            </a:prstGeom>
            <a:solidFill>
              <a:srgbClr val="124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50206" name="Text Box 89"/>
            <p:cNvSpPr txBox="1">
              <a:spLocks noChangeArrowheads="1"/>
            </p:cNvSpPr>
            <p:nvPr/>
          </p:nvSpPr>
          <p:spPr bwMode="auto">
            <a:xfrm>
              <a:off x="369" y="676"/>
              <a:ext cx="105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114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 defTabSz="4114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 defTabSz="4114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 defTabSz="4114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 defTabSz="4114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defTabSz="4114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x-none" sz="1200" b="1" u="sng">
                  <a:solidFill>
                    <a:schemeClr val="accent2"/>
                  </a:solidFill>
                  <a:latin typeface="Times New Roman" charset="0"/>
                </a:rPr>
                <a:t>Comparative genomics</a:t>
              </a:r>
            </a:p>
          </p:txBody>
        </p:sp>
        <p:grpSp>
          <p:nvGrpSpPr>
            <p:cNvPr id="50207" name="Group 90"/>
            <p:cNvGrpSpPr>
              <a:grpSpLocks/>
            </p:cNvGrpSpPr>
            <p:nvPr/>
          </p:nvGrpSpPr>
          <p:grpSpPr bwMode="auto">
            <a:xfrm>
              <a:off x="181" y="1708"/>
              <a:ext cx="570" cy="488"/>
              <a:chOff x="218" y="1957"/>
              <a:chExt cx="485" cy="367"/>
            </a:xfrm>
          </p:grpSpPr>
          <p:sp>
            <p:nvSpPr>
              <p:cNvPr id="50208" name="Rectangle 91"/>
              <p:cNvSpPr>
                <a:spLocks noChangeArrowheads="1"/>
              </p:cNvSpPr>
              <p:nvPr/>
            </p:nvSpPr>
            <p:spPr bwMode="auto">
              <a:xfrm>
                <a:off x="221" y="1957"/>
                <a:ext cx="465" cy="321"/>
              </a:xfrm>
              <a:prstGeom prst="rect">
                <a:avLst/>
              </a:prstGeom>
              <a:solidFill>
                <a:srgbClr val="124EA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grpSp>
            <p:nvGrpSpPr>
              <p:cNvPr id="50209" name="Group 92"/>
              <p:cNvGrpSpPr>
                <a:grpSpLocks/>
              </p:cNvGrpSpPr>
              <p:nvPr/>
            </p:nvGrpSpPr>
            <p:grpSpPr bwMode="auto">
              <a:xfrm>
                <a:off x="218" y="1958"/>
                <a:ext cx="485" cy="366"/>
                <a:chOff x="336" y="816"/>
                <a:chExt cx="3168" cy="2304"/>
              </a:xfrm>
            </p:grpSpPr>
            <p:sp>
              <p:nvSpPr>
                <p:cNvPr id="50238" name="Rectangle 93"/>
                <p:cNvSpPr>
                  <a:spLocks noChangeArrowheads="1"/>
                </p:cNvSpPr>
                <p:nvPr/>
              </p:nvSpPr>
              <p:spPr bwMode="auto">
                <a:xfrm>
                  <a:off x="336" y="814"/>
                  <a:ext cx="3168" cy="2306"/>
                </a:xfrm>
                <a:prstGeom prst="rect">
                  <a:avLst/>
                </a:prstGeom>
                <a:solidFill>
                  <a:srgbClr val="C0C0C0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FR" altLang="x-none" sz="2400"/>
                </a:p>
              </p:txBody>
            </p:sp>
            <p:sp>
              <p:nvSpPr>
                <p:cNvPr id="50239" name="Rectangle 94"/>
                <p:cNvSpPr>
                  <a:spLocks noChangeArrowheads="1"/>
                </p:cNvSpPr>
                <p:nvPr/>
              </p:nvSpPr>
              <p:spPr bwMode="auto">
                <a:xfrm>
                  <a:off x="1648" y="985"/>
                  <a:ext cx="1812" cy="175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FR" altLang="x-none" sz="2400"/>
                </a:p>
              </p:txBody>
            </p:sp>
            <p:sp>
              <p:nvSpPr>
                <p:cNvPr id="50240" name="Line 95"/>
                <p:cNvSpPr>
                  <a:spLocks noChangeShapeType="1"/>
                </p:cNvSpPr>
                <p:nvPr/>
              </p:nvSpPr>
              <p:spPr bwMode="auto">
                <a:xfrm flipH="1">
                  <a:off x="397" y="1080"/>
                  <a:ext cx="1251" cy="0"/>
                </a:xfrm>
                <a:prstGeom prst="line">
                  <a:avLst/>
                </a:prstGeom>
                <a:noFill/>
                <a:ln w="63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0241" name="Rectangle 96"/>
                <p:cNvSpPr>
                  <a:spLocks noChangeArrowheads="1"/>
                </p:cNvSpPr>
                <p:nvPr/>
              </p:nvSpPr>
              <p:spPr bwMode="auto">
                <a:xfrm>
                  <a:off x="1642" y="1255"/>
                  <a:ext cx="1817" cy="170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FR" altLang="x-none" sz="2400"/>
                </a:p>
              </p:txBody>
            </p:sp>
            <p:sp>
              <p:nvSpPr>
                <p:cNvPr id="50242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397" y="1345"/>
                  <a:ext cx="1245" cy="0"/>
                </a:xfrm>
                <a:prstGeom prst="line">
                  <a:avLst/>
                </a:prstGeom>
                <a:noFill/>
                <a:ln w="63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0243" name="Rectangle 98"/>
                <p:cNvSpPr>
                  <a:spLocks noChangeArrowheads="1"/>
                </p:cNvSpPr>
                <p:nvPr/>
              </p:nvSpPr>
              <p:spPr bwMode="auto">
                <a:xfrm>
                  <a:off x="1648" y="1496"/>
                  <a:ext cx="1812" cy="175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FR" altLang="x-none" sz="2400"/>
                </a:p>
              </p:txBody>
            </p:sp>
            <p:sp>
              <p:nvSpPr>
                <p:cNvPr id="50244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397" y="1591"/>
                  <a:ext cx="1245" cy="0"/>
                </a:xfrm>
                <a:prstGeom prst="line">
                  <a:avLst/>
                </a:prstGeom>
                <a:noFill/>
                <a:ln w="63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0245" name="Rectangle 100"/>
                <p:cNvSpPr>
                  <a:spLocks noChangeArrowheads="1"/>
                </p:cNvSpPr>
                <p:nvPr/>
              </p:nvSpPr>
              <p:spPr bwMode="auto">
                <a:xfrm>
                  <a:off x="1637" y="1775"/>
                  <a:ext cx="1812" cy="170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FR" altLang="x-none" sz="2400"/>
                </a:p>
              </p:txBody>
            </p:sp>
            <p:sp>
              <p:nvSpPr>
                <p:cNvPr id="50246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386" y="1865"/>
                  <a:ext cx="1245" cy="0"/>
                </a:xfrm>
                <a:prstGeom prst="line">
                  <a:avLst/>
                </a:prstGeom>
                <a:noFill/>
                <a:ln w="63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0247" name="Rectangle 102"/>
                <p:cNvSpPr>
                  <a:spLocks noChangeArrowheads="1"/>
                </p:cNvSpPr>
                <p:nvPr/>
              </p:nvSpPr>
              <p:spPr bwMode="auto">
                <a:xfrm>
                  <a:off x="1625" y="2348"/>
                  <a:ext cx="1812" cy="170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FR" altLang="x-none" sz="2400"/>
                </a:p>
              </p:txBody>
            </p:sp>
            <p:sp>
              <p:nvSpPr>
                <p:cNvPr id="50248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375" y="2438"/>
                  <a:ext cx="1251" cy="0"/>
                </a:xfrm>
                <a:prstGeom prst="line">
                  <a:avLst/>
                </a:prstGeom>
                <a:noFill/>
                <a:ln w="63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0249" name="Rectangle 104"/>
                <p:cNvSpPr>
                  <a:spLocks noChangeArrowheads="1"/>
                </p:cNvSpPr>
                <p:nvPr/>
              </p:nvSpPr>
              <p:spPr bwMode="auto">
                <a:xfrm>
                  <a:off x="1620" y="2883"/>
                  <a:ext cx="1817" cy="170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FR" altLang="x-none" sz="2400"/>
                </a:p>
              </p:txBody>
            </p:sp>
            <p:sp>
              <p:nvSpPr>
                <p:cNvPr id="50250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369" y="2973"/>
                  <a:ext cx="1251" cy="0"/>
                </a:xfrm>
                <a:prstGeom prst="line">
                  <a:avLst/>
                </a:prstGeom>
                <a:noFill/>
                <a:ln w="63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50210" name="Group 106"/>
              <p:cNvGrpSpPr>
                <a:grpSpLocks/>
              </p:cNvGrpSpPr>
              <p:nvPr/>
            </p:nvGrpSpPr>
            <p:grpSpPr bwMode="auto">
              <a:xfrm>
                <a:off x="323" y="1958"/>
                <a:ext cx="81" cy="297"/>
                <a:chOff x="323" y="1958"/>
                <a:chExt cx="81" cy="297"/>
              </a:xfrm>
            </p:grpSpPr>
            <p:sp>
              <p:nvSpPr>
                <p:cNvPr id="50235" name="Rectangle 107"/>
                <p:cNvSpPr>
                  <a:spLocks noChangeArrowheads="1"/>
                </p:cNvSpPr>
                <p:nvPr/>
              </p:nvSpPr>
              <p:spPr bwMode="auto">
                <a:xfrm>
                  <a:off x="323" y="1958"/>
                  <a:ext cx="22" cy="297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FR" altLang="x-none" sz="2400"/>
                </a:p>
              </p:txBody>
            </p:sp>
            <p:sp>
              <p:nvSpPr>
                <p:cNvPr id="50236" name="Rectangle 108"/>
                <p:cNvSpPr>
                  <a:spLocks noChangeArrowheads="1"/>
                </p:cNvSpPr>
                <p:nvPr/>
              </p:nvSpPr>
              <p:spPr bwMode="auto">
                <a:xfrm>
                  <a:off x="352" y="1958"/>
                  <a:ext cx="22" cy="190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FR" altLang="x-none" sz="2400"/>
                </a:p>
              </p:txBody>
            </p:sp>
            <p:sp>
              <p:nvSpPr>
                <p:cNvPr id="50237" name="Rectangle 109"/>
                <p:cNvSpPr>
                  <a:spLocks noChangeArrowheads="1"/>
                </p:cNvSpPr>
                <p:nvPr/>
              </p:nvSpPr>
              <p:spPr bwMode="auto">
                <a:xfrm>
                  <a:off x="382" y="1958"/>
                  <a:ext cx="22" cy="145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FR" altLang="x-none" sz="2400"/>
                </a:p>
              </p:txBody>
            </p:sp>
          </p:grpSp>
          <p:sp>
            <p:nvSpPr>
              <p:cNvPr id="50211" name="Rectangle 110"/>
              <p:cNvSpPr>
                <a:spLocks noChangeArrowheads="1"/>
              </p:cNvSpPr>
              <p:nvPr/>
            </p:nvSpPr>
            <p:spPr bwMode="auto">
              <a:xfrm>
                <a:off x="320" y="1985"/>
                <a:ext cx="88" cy="30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12" name="Rectangle 111"/>
              <p:cNvSpPr>
                <a:spLocks noChangeArrowheads="1"/>
              </p:cNvSpPr>
              <p:nvPr/>
            </p:nvSpPr>
            <p:spPr bwMode="auto">
              <a:xfrm>
                <a:off x="238" y="1985"/>
                <a:ext cx="69" cy="31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13" name="Rectangle 112"/>
              <p:cNvSpPr>
                <a:spLocks noChangeArrowheads="1"/>
              </p:cNvSpPr>
              <p:nvPr/>
            </p:nvSpPr>
            <p:spPr bwMode="auto">
              <a:xfrm>
                <a:off x="319" y="2028"/>
                <a:ext cx="88" cy="30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14" name="Rectangle 113"/>
              <p:cNvSpPr>
                <a:spLocks noChangeArrowheads="1"/>
              </p:cNvSpPr>
              <p:nvPr/>
            </p:nvSpPr>
            <p:spPr bwMode="auto">
              <a:xfrm>
                <a:off x="238" y="2028"/>
                <a:ext cx="69" cy="30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15" name="Rectangle 114"/>
              <p:cNvSpPr>
                <a:spLocks noChangeArrowheads="1"/>
              </p:cNvSpPr>
              <p:nvPr/>
            </p:nvSpPr>
            <p:spPr bwMode="auto">
              <a:xfrm>
                <a:off x="320" y="2066"/>
                <a:ext cx="88" cy="31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16" name="Rectangle 115"/>
              <p:cNvSpPr>
                <a:spLocks noChangeArrowheads="1"/>
              </p:cNvSpPr>
              <p:nvPr/>
            </p:nvSpPr>
            <p:spPr bwMode="auto">
              <a:xfrm>
                <a:off x="238" y="2066"/>
                <a:ext cx="69" cy="31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17" name="Rectangle 116"/>
              <p:cNvSpPr>
                <a:spLocks noChangeArrowheads="1"/>
              </p:cNvSpPr>
              <p:nvPr/>
            </p:nvSpPr>
            <p:spPr bwMode="auto">
              <a:xfrm>
                <a:off x="318" y="2110"/>
                <a:ext cx="88" cy="30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18" name="Rectangle 117"/>
              <p:cNvSpPr>
                <a:spLocks noChangeArrowheads="1"/>
              </p:cNvSpPr>
              <p:nvPr/>
            </p:nvSpPr>
            <p:spPr bwMode="auto">
              <a:xfrm>
                <a:off x="236" y="2110"/>
                <a:ext cx="69" cy="32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19" name="Rectangle 118"/>
              <p:cNvSpPr>
                <a:spLocks noChangeArrowheads="1"/>
              </p:cNvSpPr>
              <p:nvPr/>
            </p:nvSpPr>
            <p:spPr bwMode="auto">
              <a:xfrm>
                <a:off x="316" y="2201"/>
                <a:ext cx="88" cy="30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20" name="Rectangle 119"/>
              <p:cNvSpPr>
                <a:spLocks noChangeArrowheads="1"/>
              </p:cNvSpPr>
              <p:nvPr/>
            </p:nvSpPr>
            <p:spPr bwMode="auto">
              <a:xfrm>
                <a:off x="235" y="2201"/>
                <a:ext cx="69" cy="30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21" name="Rectangle 120"/>
              <p:cNvSpPr>
                <a:spLocks noChangeArrowheads="1"/>
              </p:cNvSpPr>
              <p:nvPr/>
            </p:nvSpPr>
            <p:spPr bwMode="auto">
              <a:xfrm>
                <a:off x="316" y="2285"/>
                <a:ext cx="88" cy="31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22" name="Rectangle 121"/>
              <p:cNvSpPr>
                <a:spLocks noChangeArrowheads="1"/>
              </p:cNvSpPr>
              <p:nvPr/>
            </p:nvSpPr>
            <p:spPr bwMode="auto">
              <a:xfrm>
                <a:off x="234" y="2286"/>
                <a:ext cx="69" cy="30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23" name="Rectangle 122"/>
              <p:cNvSpPr>
                <a:spLocks noChangeArrowheads="1"/>
              </p:cNvSpPr>
              <p:nvPr/>
            </p:nvSpPr>
            <p:spPr bwMode="auto">
              <a:xfrm>
                <a:off x="357" y="1993"/>
                <a:ext cx="15" cy="15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24" name="Rectangle 123"/>
              <p:cNvSpPr>
                <a:spLocks noChangeArrowheads="1"/>
              </p:cNvSpPr>
              <p:nvPr/>
            </p:nvSpPr>
            <p:spPr bwMode="auto">
              <a:xfrm>
                <a:off x="328" y="1993"/>
                <a:ext cx="14" cy="15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25" name="Rectangle 124"/>
              <p:cNvSpPr>
                <a:spLocks noChangeArrowheads="1"/>
              </p:cNvSpPr>
              <p:nvPr/>
            </p:nvSpPr>
            <p:spPr bwMode="auto">
              <a:xfrm>
                <a:off x="387" y="1993"/>
                <a:ext cx="14" cy="15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26" name="Rectangle 125"/>
              <p:cNvSpPr>
                <a:spLocks noChangeArrowheads="1"/>
              </p:cNvSpPr>
              <p:nvPr/>
            </p:nvSpPr>
            <p:spPr bwMode="auto">
              <a:xfrm>
                <a:off x="356" y="2035"/>
                <a:ext cx="15" cy="16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27" name="Rectangle 126"/>
              <p:cNvSpPr>
                <a:spLocks noChangeArrowheads="1"/>
              </p:cNvSpPr>
              <p:nvPr/>
            </p:nvSpPr>
            <p:spPr bwMode="auto">
              <a:xfrm>
                <a:off x="327" y="2035"/>
                <a:ext cx="15" cy="16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28" name="Rectangle 127"/>
              <p:cNvSpPr>
                <a:spLocks noChangeArrowheads="1"/>
              </p:cNvSpPr>
              <p:nvPr/>
            </p:nvSpPr>
            <p:spPr bwMode="auto">
              <a:xfrm>
                <a:off x="387" y="2035"/>
                <a:ext cx="14" cy="16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29" name="Rectangle 128"/>
              <p:cNvSpPr>
                <a:spLocks noChangeArrowheads="1"/>
              </p:cNvSpPr>
              <p:nvPr/>
            </p:nvSpPr>
            <p:spPr bwMode="auto">
              <a:xfrm>
                <a:off x="357" y="2074"/>
                <a:ext cx="14" cy="15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30" name="Rectangle 129"/>
              <p:cNvSpPr>
                <a:spLocks noChangeArrowheads="1"/>
              </p:cNvSpPr>
              <p:nvPr/>
            </p:nvSpPr>
            <p:spPr bwMode="auto">
              <a:xfrm>
                <a:off x="327" y="2074"/>
                <a:ext cx="15" cy="15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31" name="Rectangle 130"/>
              <p:cNvSpPr>
                <a:spLocks noChangeArrowheads="1"/>
              </p:cNvSpPr>
              <p:nvPr/>
            </p:nvSpPr>
            <p:spPr bwMode="auto">
              <a:xfrm>
                <a:off x="387" y="2074"/>
                <a:ext cx="14" cy="15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32" name="Rectangle 131"/>
              <p:cNvSpPr>
                <a:spLocks noChangeArrowheads="1"/>
              </p:cNvSpPr>
              <p:nvPr/>
            </p:nvSpPr>
            <p:spPr bwMode="auto">
              <a:xfrm>
                <a:off x="355" y="2118"/>
                <a:ext cx="15" cy="15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33" name="Rectangle 132"/>
              <p:cNvSpPr>
                <a:spLocks noChangeArrowheads="1"/>
              </p:cNvSpPr>
              <p:nvPr/>
            </p:nvSpPr>
            <p:spPr bwMode="auto">
              <a:xfrm>
                <a:off x="326" y="2118"/>
                <a:ext cx="14" cy="15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  <p:sp>
            <p:nvSpPr>
              <p:cNvPr id="50234" name="Rectangle 133"/>
              <p:cNvSpPr>
                <a:spLocks noChangeArrowheads="1"/>
              </p:cNvSpPr>
              <p:nvPr/>
            </p:nvSpPr>
            <p:spPr bwMode="auto">
              <a:xfrm>
                <a:off x="324" y="2208"/>
                <a:ext cx="14" cy="15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FR" altLang="x-none" sz="2400"/>
              </a:p>
            </p:txBody>
          </p:sp>
        </p:grpSp>
      </p:grpSp>
      <p:sp>
        <p:nvSpPr>
          <p:cNvPr id="50187" name="Text Box 134"/>
          <p:cNvSpPr txBox="1">
            <a:spLocks noChangeArrowheads="1"/>
          </p:cNvSpPr>
          <p:nvPr/>
        </p:nvSpPr>
        <p:spPr bwMode="auto">
          <a:xfrm>
            <a:off x="3854450" y="2495550"/>
            <a:ext cx="14335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1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 defTabSz="4114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 defTabSz="4114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 defTabSz="4114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 defTabSz="4114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x-none" sz="1200" b="1" u="sng">
                <a:solidFill>
                  <a:schemeClr val="accent2"/>
                </a:solidFill>
                <a:latin typeface="Times New Roman" charset="0"/>
              </a:rPr>
              <a:t>Multiple alignment</a:t>
            </a:r>
          </a:p>
        </p:txBody>
      </p:sp>
      <p:pic>
        <p:nvPicPr>
          <p:cNvPr id="50188" name="Picture 1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5977" r="35832" b="29985"/>
          <a:stretch>
            <a:fillRect/>
          </a:stretch>
        </p:blipFill>
        <p:spPr bwMode="auto">
          <a:xfrm>
            <a:off x="3290888" y="2703513"/>
            <a:ext cx="25622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9" name="Text Box 136"/>
          <p:cNvSpPr txBox="1">
            <a:spLocks noChangeArrowheads="1"/>
          </p:cNvSpPr>
          <p:nvPr/>
        </p:nvSpPr>
        <p:spPr bwMode="auto">
          <a:xfrm>
            <a:off x="0" y="-27384"/>
            <a:ext cx="91440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0000FF"/>
                </a:solidFill>
                <a:latin typeface="Tahoma" charset="0"/>
              </a:rPr>
              <a:t>Multiple alignment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2"/>
          <p:cNvSpPr txBox="1">
            <a:spLocks noChangeArrowheads="1"/>
          </p:cNvSpPr>
          <p:nvPr/>
        </p:nvSpPr>
        <p:spPr bwMode="auto">
          <a:xfrm>
            <a:off x="0" y="-27384"/>
            <a:ext cx="9144000" cy="701675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4000" b="1">
                <a:solidFill>
                  <a:srgbClr val="0000FF"/>
                </a:solidFill>
              </a:rPr>
              <a:t>Alignment tools on the web</a:t>
            </a:r>
            <a:endParaRPr lang="en-GB" altLang="x-none" sz="2400">
              <a:solidFill>
                <a:srgbClr val="0000FF"/>
              </a:solidFill>
            </a:endParaRPr>
          </a:p>
        </p:txBody>
      </p:sp>
      <p:sp>
        <p:nvSpPr>
          <p:cNvPr id="52226" name="Text Box 3"/>
          <p:cNvSpPr txBox="1">
            <a:spLocks noChangeArrowheads="1"/>
          </p:cNvSpPr>
          <p:nvPr/>
        </p:nvSpPr>
        <p:spPr bwMode="auto">
          <a:xfrm>
            <a:off x="152400" y="1524000"/>
            <a:ext cx="883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FF0000"/>
                </a:solidFill>
              </a:rPr>
              <a:t>•</a:t>
            </a:r>
            <a:r>
              <a:rPr lang="en-GB" altLang="x-none" sz="3600" b="1">
                <a:solidFill>
                  <a:srgbClr val="0000FF"/>
                </a:solidFill>
              </a:rPr>
              <a:t> http://</a:t>
            </a:r>
            <a:r>
              <a:rPr lang="en-GB" altLang="x-none" sz="3600" b="1" err="1">
                <a:solidFill>
                  <a:srgbClr val="0000FF"/>
                </a:solidFill>
              </a:rPr>
              <a:t>molbiol-tools.ca</a:t>
            </a:r>
            <a:r>
              <a:rPr lang="en-GB" altLang="x-none" sz="3600" b="1">
                <a:solidFill>
                  <a:srgbClr val="0000FF"/>
                </a:solidFill>
              </a:rPr>
              <a:t>/</a:t>
            </a:r>
            <a:r>
              <a:rPr lang="en-GB" altLang="x-none" sz="3600" b="1" err="1">
                <a:solidFill>
                  <a:srgbClr val="0000FF"/>
                </a:solidFill>
              </a:rPr>
              <a:t>Alignments.htm</a:t>
            </a:r>
            <a:endParaRPr lang="en-GB" altLang="x-none" sz="2400"/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304800" y="2438400"/>
            <a:ext cx="647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/>
              <a:t>(Links to diverse alignment tools)</a:t>
            </a: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34925" y="3357563"/>
            <a:ext cx="8686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FF0000"/>
                </a:solidFill>
                <a:latin typeface="Arial" charset="0"/>
              </a:rPr>
              <a:t>•</a:t>
            </a:r>
            <a:r>
              <a:rPr lang="en-GB" altLang="x-none" sz="2400" b="1">
                <a:solidFill>
                  <a:srgbClr val="FF0000"/>
                </a:solidFill>
                <a:latin typeface="Arial" charset="0"/>
              </a:rPr>
              <a:t>  </a:t>
            </a:r>
            <a:r>
              <a:rPr lang="fr-FR" altLang="x-none" sz="2400" b="1">
                <a:solidFill>
                  <a:srgbClr val="0717FF"/>
                </a:solidFill>
                <a:latin typeface="Arial" charset="0"/>
              </a:rPr>
              <a:t>http://</a:t>
            </a:r>
            <a:r>
              <a:rPr lang="fr-FR" altLang="x-none" sz="2400" b="1" err="1">
                <a:solidFill>
                  <a:srgbClr val="0717FF"/>
                </a:solidFill>
                <a:latin typeface="Arial" charset="0"/>
              </a:rPr>
              <a:t>www.expasy.org</a:t>
            </a:r>
            <a:r>
              <a:rPr lang="fr-FR" altLang="x-none" sz="2400" b="1">
                <a:solidFill>
                  <a:srgbClr val="0717FF"/>
                </a:solidFill>
                <a:latin typeface="Arial" charset="0"/>
              </a:rPr>
              <a:t>/</a:t>
            </a:r>
            <a:r>
              <a:rPr lang="fr-FR" altLang="x-none" sz="2400" b="1" err="1">
                <a:solidFill>
                  <a:srgbClr val="0717FF"/>
                </a:solidFill>
                <a:latin typeface="Arial" charset="0"/>
              </a:rPr>
              <a:t>genomics</a:t>
            </a:r>
            <a:r>
              <a:rPr lang="fr-FR" altLang="x-none" sz="2400" b="1">
                <a:solidFill>
                  <a:srgbClr val="0717FF"/>
                </a:solidFill>
                <a:latin typeface="Arial" charset="0"/>
              </a:rPr>
              <a:t>/</a:t>
            </a:r>
            <a:r>
              <a:rPr lang="fr-FR" altLang="x-none" sz="2400" b="1" err="1">
                <a:solidFill>
                  <a:srgbClr val="0717FF"/>
                </a:solidFill>
                <a:latin typeface="Arial" charset="0"/>
              </a:rPr>
              <a:t>sequence_alignment</a:t>
            </a:r>
            <a:endParaRPr lang="fr-FR" altLang="x-none" sz="2400">
              <a:latin typeface="Arial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4925" y="5805264"/>
            <a:ext cx="8956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00FF"/>
                </a:solidFill>
              </a:rPr>
              <a:t>Coloured output:</a:t>
            </a:r>
          </a:p>
          <a:p>
            <a:r>
              <a:rPr lang="en-GB" b="1"/>
              <a:t>http://</a:t>
            </a:r>
            <a:r>
              <a:rPr lang="en-GB" b="1" err="1"/>
              <a:t>multalin.toulouse.inra.fr</a:t>
            </a:r>
            <a:r>
              <a:rPr lang="en-GB" b="1"/>
              <a:t>/</a:t>
            </a:r>
            <a:r>
              <a:rPr lang="en-GB" b="1" err="1"/>
              <a:t>multalin</a:t>
            </a:r>
            <a:r>
              <a:rPr lang="en-GB" b="1"/>
              <a:t>/</a:t>
            </a:r>
            <a:r>
              <a:rPr lang="en-GB" b="1" err="1"/>
              <a:t>cgi</a:t>
            </a:r>
            <a:r>
              <a:rPr lang="en-GB" b="1"/>
              <a:t>-bin/</a:t>
            </a:r>
            <a:r>
              <a:rPr lang="en-GB" b="1" err="1"/>
              <a:t>multalin.pl</a:t>
            </a:r>
            <a:endParaRPr lang="en-GB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>
            <a:spLocks noChangeArrowheads="1"/>
          </p:cNvSpPr>
          <p:nvPr/>
        </p:nvSpPr>
        <p:spPr bwMode="auto">
          <a:xfrm>
            <a:off x="0" y="2420938"/>
            <a:ext cx="9144000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x-none" sz="4000" b="1" dirty="0">
                <a:solidFill>
                  <a:srgbClr val="0000FF"/>
                </a:solidFill>
              </a:rPr>
              <a:t>Practical session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4345BA7-F8AA-C747-9993-7B2C83F20087}"/>
              </a:ext>
            </a:extLst>
          </p:cNvPr>
          <p:cNvSpPr txBox="1"/>
          <p:nvPr/>
        </p:nvSpPr>
        <p:spPr>
          <a:xfrm>
            <a:off x="0" y="4077072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/>
              <a:t>See BCGAIPT2017_MSAPS.pdf</a:t>
            </a:r>
          </a:p>
        </p:txBody>
      </p:sp>
    </p:spTree>
    <p:extLst>
      <p:ext uri="{BB962C8B-B14F-4D97-AF65-F5344CB8AC3E}">
        <p14:creationId xmlns:p14="http://schemas.microsoft.com/office/powerpoint/2010/main" val="55556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0000FF"/>
                </a:solidFill>
              </a:rPr>
              <a:t>Local – Global Alignments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4800600" y="1524000"/>
          <a:ext cx="3454400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Document" r:id="rId3" imgW="3441700" imgH="1409700" progId="Word.Document.8">
                  <p:embed/>
                </p:oleObj>
              </mc:Choice>
              <mc:Fallback>
                <p:oleObj name="Document" r:id="rId3" imgW="3441700" imgH="14097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524000"/>
                        <a:ext cx="3454400" cy="142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800600" y="4114800"/>
          <a:ext cx="3481388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Document" r:id="rId5" imgW="3467100" imgH="1384300" progId="Word.Document.8">
                  <p:embed/>
                </p:oleObj>
              </mc:Choice>
              <mc:Fallback>
                <p:oleObj name="Document" r:id="rId5" imgW="3467100" imgH="13843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114800"/>
                        <a:ext cx="3481388" cy="139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5536" y="1752600"/>
            <a:ext cx="30963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0E39F9"/>
                </a:solidFill>
              </a:rPr>
              <a:t>Local Alignment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95536" y="4267200"/>
            <a:ext cx="32620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0E39F9"/>
                </a:solidFill>
              </a:rPr>
              <a:t>Global Alignment</a:t>
            </a:r>
          </a:p>
        </p:txBody>
      </p:sp>
    </p:spTree>
    <p:extLst>
      <p:ext uri="{BB962C8B-B14F-4D97-AF65-F5344CB8AC3E}">
        <p14:creationId xmlns:p14="http://schemas.microsoft.com/office/powerpoint/2010/main" val="633699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85800" y="457200"/>
            <a:ext cx="75438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fr-FR" altLang="x-none" sz="3600" b="1" dirty="0" err="1">
                <a:solidFill>
                  <a:srgbClr val="FF0000"/>
                </a:solidFill>
              </a:rPr>
              <a:t>Practical</a:t>
            </a:r>
            <a:r>
              <a:rPr lang="fr-FR" altLang="x-none" sz="3600" b="1" dirty="0">
                <a:solidFill>
                  <a:srgbClr val="FF0000"/>
                </a:solidFill>
              </a:rPr>
              <a:t> session</a:t>
            </a:r>
            <a:endParaRPr lang="fr-FR" altLang="x-none" sz="3600" dirty="0"/>
          </a:p>
          <a:p>
            <a:pPr>
              <a:spcBef>
                <a:spcPct val="50000"/>
              </a:spcBef>
              <a:buFontTx/>
              <a:buNone/>
            </a:pPr>
            <a:endParaRPr lang="fr-FR" altLang="x-none" sz="2400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 dirty="0"/>
              <a:t>Use :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 dirty="0"/>
              <a:t>SPO11.1.pep and SPO11.1.dna families of sequences;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 dirty="0"/>
              <a:t>SPO7.1.pep and SPO7.1.dna families of sequences;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 dirty="0"/>
              <a:t>SPO11.2.pep and SPO11.2.dna families of sequences.</a:t>
            </a:r>
            <a:endParaRPr lang="en-GB" altLang="x-none" sz="2400"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4800" y="4892675"/>
            <a:ext cx="8534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 dirty="0"/>
              <a:t>Use this server to visualize "</a:t>
            </a:r>
            <a:r>
              <a:rPr lang="en-GB" altLang="x-none" sz="2400" b="1" dirty="0" err="1"/>
              <a:t>pir</a:t>
            </a:r>
            <a:r>
              <a:rPr lang="en-GB" altLang="x-none" sz="2400" b="1" dirty="0"/>
              <a:t>" formatted alignments: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2400" u="sng" dirty="0">
                <a:solidFill>
                  <a:srgbClr val="0000FF"/>
                </a:solidFill>
                <a:latin typeface="Times New Roman" charset="0"/>
                <a:hlinkClick r:id="rId2"/>
              </a:rPr>
              <a:t>http://molevol.cmima.csic.es/castresana/Gblocks_server.html</a:t>
            </a:r>
            <a:endParaRPr lang="fr-FR" altLang="x-none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304800" y="6021288"/>
            <a:ext cx="8443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See: </a:t>
            </a:r>
            <a:r>
              <a:rPr lang="en-GB" dirty="0" err="1"/>
              <a:t>itol.embl.de</a:t>
            </a:r>
            <a:r>
              <a:rPr lang="en-GB" dirty="0"/>
              <a:t>           (visualisation </a:t>
            </a:r>
            <a:r>
              <a:rPr lang="en-GB" dirty="0" err="1"/>
              <a:t>clustalw</a:t>
            </a:r>
            <a:r>
              <a:rPr lang="en-GB" dirty="0"/>
              <a:t> </a:t>
            </a:r>
            <a:r>
              <a:rPr lang="en-GB" dirty="0" err="1"/>
              <a:t>dnd</a:t>
            </a:r>
            <a:r>
              <a:rPr lang="en-GB" dirty="0"/>
              <a:t> files)</a:t>
            </a:r>
          </a:p>
        </p:txBody>
      </p:sp>
    </p:spTree>
    <p:extLst>
      <p:ext uri="{BB962C8B-B14F-4D97-AF65-F5344CB8AC3E}">
        <p14:creationId xmlns:p14="http://schemas.microsoft.com/office/powerpoint/2010/main" val="539580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7775" y="476250"/>
            <a:ext cx="3429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altLang="x-none" sz="3600" b="1" dirty="0" err="1">
                <a:solidFill>
                  <a:srgbClr val="FF0000"/>
                </a:solidFill>
              </a:rPr>
              <a:t>Practical</a:t>
            </a:r>
            <a:r>
              <a:rPr lang="fr-FR" altLang="x-none" sz="3600" b="1" dirty="0">
                <a:solidFill>
                  <a:srgbClr val="FF0000"/>
                </a:solidFill>
              </a:rPr>
              <a:t> session</a:t>
            </a:r>
            <a:endParaRPr lang="fr-FR" altLang="x-none" sz="3600" dirty="0"/>
          </a:p>
        </p:txBody>
      </p:sp>
      <p:sp>
        <p:nvSpPr>
          <p:cNvPr id="3" name="ZoneTexte 2"/>
          <p:cNvSpPr txBox="1">
            <a:spLocks noChangeArrowheads="1"/>
          </p:cNvSpPr>
          <p:nvPr/>
        </p:nvSpPr>
        <p:spPr bwMode="auto">
          <a:xfrm>
            <a:off x="0" y="1412875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x-none" sz="3200" b="1"/>
              <a:t>Explore the different alignment programmes listed in the 2 following web servers: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52400" y="3003550"/>
            <a:ext cx="883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FF0000"/>
                </a:solidFill>
              </a:rPr>
              <a:t>•</a:t>
            </a:r>
            <a:r>
              <a:rPr lang="en-GB" altLang="x-none" sz="3600" b="1">
                <a:solidFill>
                  <a:srgbClr val="0000FF"/>
                </a:solidFill>
              </a:rPr>
              <a:t> http://</a:t>
            </a:r>
            <a:r>
              <a:rPr lang="en-GB" altLang="x-none" sz="3600" b="1" err="1">
                <a:solidFill>
                  <a:srgbClr val="0000FF"/>
                </a:solidFill>
              </a:rPr>
              <a:t>molbiol-tools.ca</a:t>
            </a:r>
            <a:r>
              <a:rPr lang="en-GB" altLang="x-none" sz="3600" b="1">
                <a:solidFill>
                  <a:srgbClr val="0000FF"/>
                </a:solidFill>
              </a:rPr>
              <a:t>/</a:t>
            </a:r>
            <a:r>
              <a:rPr lang="en-GB" altLang="x-none" sz="3600" b="1" err="1">
                <a:solidFill>
                  <a:srgbClr val="0000FF"/>
                </a:solidFill>
              </a:rPr>
              <a:t>Alignments.htm</a:t>
            </a:r>
            <a:endParaRPr lang="en-GB" altLang="x-none" sz="240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-36512" y="3861048"/>
            <a:ext cx="8686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3600" b="1" dirty="0">
                <a:solidFill>
                  <a:srgbClr val="FF0000"/>
                </a:solidFill>
                <a:latin typeface="Arial" charset="0"/>
              </a:rPr>
              <a:t>•</a:t>
            </a:r>
            <a:r>
              <a:rPr lang="en-GB" altLang="x-none" sz="2400" b="1" dirty="0">
                <a:solidFill>
                  <a:srgbClr val="FF0000"/>
                </a:solidFill>
                <a:latin typeface="Arial" charset="0"/>
              </a:rPr>
              <a:t>  </a:t>
            </a:r>
            <a:r>
              <a:rPr lang="fr-FR" altLang="x-none" sz="2400" b="1" dirty="0">
                <a:solidFill>
                  <a:srgbClr val="0717FF"/>
                </a:solidFill>
                <a:latin typeface="Arial" charset="0"/>
              </a:rPr>
              <a:t>http://</a:t>
            </a:r>
            <a:r>
              <a:rPr lang="fr-FR" altLang="x-none" sz="2400" b="1" dirty="0" err="1">
                <a:solidFill>
                  <a:srgbClr val="0717FF"/>
                </a:solidFill>
                <a:latin typeface="Arial" charset="0"/>
              </a:rPr>
              <a:t>www.expasy.org</a:t>
            </a:r>
            <a:r>
              <a:rPr lang="fr-FR" altLang="x-none" sz="2400" b="1" dirty="0">
                <a:solidFill>
                  <a:srgbClr val="0717FF"/>
                </a:solidFill>
                <a:latin typeface="Arial" charset="0"/>
              </a:rPr>
              <a:t>/</a:t>
            </a:r>
            <a:r>
              <a:rPr lang="fr-FR" altLang="x-none" sz="2400" b="1" dirty="0" err="1">
                <a:solidFill>
                  <a:srgbClr val="0717FF"/>
                </a:solidFill>
                <a:latin typeface="Arial" charset="0"/>
              </a:rPr>
              <a:t>genomics</a:t>
            </a:r>
            <a:r>
              <a:rPr lang="fr-FR" altLang="x-none" sz="2400" b="1" dirty="0">
                <a:solidFill>
                  <a:srgbClr val="0717FF"/>
                </a:solidFill>
                <a:latin typeface="Arial" charset="0"/>
              </a:rPr>
              <a:t>/</a:t>
            </a:r>
            <a:r>
              <a:rPr lang="fr-FR" altLang="x-none" sz="2400" b="1" dirty="0" err="1">
                <a:solidFill>
                  <a:srgbClr val="0717FF"/>
                </a:solidFill>
                <a:latin typeface="Arial" charset="0"/>
              </a:rPr>
              <a:t>sequence_alignment</a:t>
            </a:r>
            <a:endParaRPr lang="fr-FR" altLang="x-none" sz="2400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36512" y="4797152"/>
            <a:ext cx="9109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/>
              <a:t>  </a:t>
            </a:r>
            <a:r>
              <a:rPr lang="en-GB" altLang="x-none" sz="3600" b="1">
                <a:solidFill>
                  <a:srgbClr val="FF0000"/>
                </a:solidFill>
                <a:latin typeface="Arial" charset="0"/>
              </a:rPr>
              <a:t>•</a:t>
            </a:r>
            <a:r>
              <a:rPr lang="en-GB" sz="3200" b="1"/>
              <a:t> </a:t>
            </a:r>
            <a:r>
              <a:rPr lang="en-GB" sz="3200" b="1">
                <a:solidFill>
                  <a:srgbClr val="0000FF"/>
                </a:solidFill>
              </a:rPr>
              <a:t>http://</a:t>
            </a:r>
            <a:r>
              <a:rPr lang="en-GB" sz="3200" b="1" err="1">
                <a:solidFill>
                  <a:srgbClr val="0000FF"/>
                </a:solidFill>
              </a:rPr>
              <a:t>msa.sbc.su.se</a:t>
            </a:r>
            <a:r>
              <a:rPr lang="en-GB" sz="3200" b="1">
                <a:solidFill>
                  <a:srgbClr val="0000FF"/>
                </a:solidFill>
              </a:rPr>
              <a:t>/</a:t>
            </a:r>
            <a:r>
              <a:rPr lang="en-GB" sz="3200" b="1" err="1">
                <a:solidFill>
                  <a:srgbClr val="0000FF"/>
                </a:solidFill>
              </a:rPr>
              <a:t>cgi</a:t>
            </a:r>
            <a:r>
              <a:rPr lang="en-GB" sz="3200" b="1">
                <a:solidFill>
                  <a:srgbClr val="0000FF"/>
                </a:solidFill>
              </a:rPr>
              <a:t>-bin/</a:t>
            </a:r>
            <a:r>
              <a:rPr lang="en-GB" sz="3200" b="1" err="1">
                <a:solidFill>
                  <a:srgbClr val="0000FF"/>
                </a:solidFill>
              </a:rPr>
              <a:t>msa.cgi</a:t>
            </a:r>
            <a:endParaRPr lang="en-GB" sz="32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47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-722" y="310205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Write a </a:t>
            </a:r>
            <a:r>
              <a:rPr lang="en-GB" b="1" err="1"/>
              <a:t>perl</a:t>
            </a:r>
            <a:r>
              <a:rPr lang="en-GB" b="1"/>
              <a:t> script to align </a:t>
            </a:r>
            <a:r>
              <a:rPr lang="en-GB" b="1" err="1"/>
              <a:t>dna</a:t>
            </a:r>
            <a:r>
              <a:rPr lang="en-GB" b="1"/>
              <a:t> sequences according to their corresponding aa alignments as obtained by </a:t>
            </a:r>
            <a:r>
              <a:rPr lang="en-GB" b="1" err="1"/>
              <a:t>clustalw</a:t>
            </a:r>
            <a:r>
              <a:rPr lang="en-GB" b="1"/>
              <a:t>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166189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Given a set of protein sequences and their corresponding nucleotide sequences.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27176" y="260648"/>
            <a:ext cx="3429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altLang="x-none" sz="3600" b="1" err="1">
                <a:solidFill>
                  <a:srgbClr val="FF0000"/>
                </a:solidFill>
              </a:rPr>
              <a:t>Practical</a:t>
            </a:r>
            <a:r>
              <a:rPr lang="fr-FR" altLang="x-none" sz="3600" b="1">
                <a:solidFill>
                  <a:srgbClr val="FF0000"/>
                </a:solidFill>
              </a:rPr>
              <a:t> session</a:t>
            </a:r>
            <a:endParaRPr lang="fr-FR" altLang="x-none" sz="3600"/>
          </a:p>
        </p:txBody>
      </p:sp>
    </p:spTree>
    <p:extLst>
      <p:ext uri="{BB962C8B-B14F-4D97-AF65-F5344CB8AC3E}">
        <p14:creationId xmlns:p14="http://schemas.microsoft.com/office/powerpoint/2010/main" val="747719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7504" y="692696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clustalw</a:t>
            </a:r>
            <a:r>
              <a:rPr lang="en-GB" b="1" dirty="0"/>
              <a:t> –</a:t>
            </a:r>
            <a:r>
              <a:rPr lang="en-GB" b="1" dirty="0" err="1"/>
              <a:t>infile</a:t>
            </a:r>
            <a:r>
              <a:rPr lang="en-GB" b="1" dirty="0"/>
              <a:t>=SPO11.1.pep –align –output=PIR –</a:t>
            </a:r>
            <a:r>
              <a:rPr lang="en-GB" b="1" dirty="0" err="1"/>
              <a:t>outfile</a:t>
            </a:r>
            <a:r>
              <a:rPr lang="en-GB" b="1" dirty="0"/>
              <a:t>=output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7504" y="2051556"/>
            <a:ext cx="89289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1" dirty="0" err="1"/>
              <a:t>clustalw</a:t>
            </a:r>
            <a:r>
              <a:rPr lang="en-GB" sz="1800" b="1" dirty="0"/>
              <a:t> –</a:t>
            </a:r>
            <a:r>
              <a:rPr lang="en-GB" sz="1800" b="1" dirty="0" err="1"/>
              <a:t>infile</a:t>
            </a:r>
            <a:r>
              <a:rPr lang="en-GB" sz="1800" b="1" dirty="0"/>
              <a:t>=SPO11.1.pep –align –output=PIR –</a:t>
            </a:r>
            <a:r>
              <a:rPr lang="en-GB" sz="1800" b="1" dirty="0" err="1"/>
              <a:t>outfile</a:t>
            </a:r>
            <a:r>
              <a:rPr lang="en-GB" sz="1800" b="1" dirty="0"/>
              <a:t>=output 2&gt;&amp;1 &gt; /dev/null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7504" y="1412776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-output=PHYLIP;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07504" y="4289028"/>
            <a:ext cx="8928992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#!/bin/</a:t>
            </a:r>
            <a:r>
              <a:rPr lang="en-GB" dirty="0" err="1"/>
              <a:t>sh</a:t>
            </a:r>
            <a:endParaRPr lang="en-GB" dirty="0"/>
          </a:p>
          <a:p>
            <a:r>
              <a:rPr lang="en-GB" dirty="0"/>
              <a:t>#usage: </a:t>
            </a:r>
            <a:r>
              <a:rPr lang="en-GB" dirty="0" err="1"/>
              <a:t>clustall.scr</a:t>
            </a:r>
            <a:r>
              <a:rPr lang="en-GB" dirty="0"/>
              <a:t> output-format</a:t>
            </a:r>
          </a:p>
          <a:p>
            <a:endParaRPr lang="en-GB" dirty="0"/>
          </a:p>
          <a:p>
            <a:r>
              <a:rPr lang="en-GB" dirty="0"/>
              <a:t>for file in `ls *.pep`</a:t>
            </a:r>
          </a:p>
          <a:p>
            <a:r>
              <a:rPr lang="en-GB" dirty="0"/>
              <a:t>do</a:t>
            </a:r>
          </a:p>
          <a:p>
            <a:r>
              <a:rPr lang="en-GB" dirty="0" err="1"/>
              <a:t>clust.scr</a:t>
            </a:r>
            <a:r>
              <a:rPr lang="en-GB" dirty="0"/>
              <a:t> $file $1</a:t>
            </a:r>
          </a:p>
          <a:p>
            <a:r>
              <a:rPr lang="en-GB" dirty="0"/>
              <a:t>done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-72008" y="2618328"/>
            <a:ext cx="9108504" cy="147732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#!/bin/</a:t>
            </a:r>
            <a:r>
              <a:rPr lang="en-GB" dirty="0" err="1"/>
              <a:t>sh</a:t>
            </a:r>
            <a:endParaRPr lang="en-GB" dirty="0"/>
          </a:p>
          <a:p>
            <a:r>
              <a:rPr lang="en-GB" dirty="0"/>
              <a:t>#usage: </a:t>
            </a:r>
            <a:r>
              <a:rPr lang="en-GB" dirty="0" err="1"/>
              <a:t>clust.scr</a:t>
            </a:r>
            <a:r>
              <a:rPr lang="en-GB" dirty="0"/>
              <a:t> filename </a:t>
            </a:r>
            <a:r>
              <a:rPr lang="en-GB" dirty="0" err="1"/>
              <a:t>output_format</a:t>
            </a:r>
            <a:endParaRPr lang="en-GB" dirty="0"/>
          </a:p>
          <a:p>
            <a:endParaRPr lang="en-GB" dirty="0"/>
          </a:p>
          <a:p>
            <a:r>
              <a:rPr lang="en-GB" sz="1800" b="1" dirty="0" err="1"/>
              <a:t>clustalw</a:t>
            </a:r>
            <a:r>
              <a:rPr lang="en-GB" sz="1800" b="1" dirty="0"/>
              <a:t> –</a:t>
            </a:r>
            <a:r>
              <a:rPr lang="en-GB" sz="1800" b="1" dirty="0" err="1"/>
              <a:t>infile</a:t>
            </a:r>
            <a:r>
              <a:rPr lang="en-GB" sz="1800" b="1" dirty="0"/>
              <a:t>=$1  –align  –output=$2   –</a:t>
            </a:r>
            <a:r>
              <a:rPr lang="en-GB" sz="1800" b="1" dirty="0" err="1"/>
              <a:t>outfile</a:t>
            </a:r>
            <a:r>
              <a:rPr lang="en-GB" sz="1800" b="1" dirty="0"/>
              <a:t>=$1.$2  2&gt;&amp;1 &gt; /dev/null </a:t>
            </a:r>
          </a:p>
        </p:txBody>
      </p:sp>
    </p:spTree>
    <p:extLst>
      <p:ext uri="{BB962C8B-B14F-4D97-AF65-F5344CB8AC3E}">
        <p14:creationId xmlns:p14="http://schemas.microsoft.com/office/powerpoint/2010/main" val="1429553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5496" y="188640"/>
            <a:ext cx="89289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 err="1"/>
              <a:t>clustalw</a:t>
            </a:r>
            <a:r>
              <a:rPr lang="en-GB" sz="1800" dirty="0"/>
              <a:t> –</a:t>
            </a:r>
            <a:r>
              <a:rPr lang="en-GB" sz="1800" dirty="0" err="1"/>
              <a:t>infile</a:t>
            </a:r>
            <a:r>
              <a:rPr lang="en-GB" sz="1800" dirty="0"/>
              <a:t>=SPO11.1.pep –align –output=PIR –</a:t>
            </a:r>
            <a:r>
              <a:rPr lang="en-GB" sz="1800" dirty="0" err="1"/>
              <a:t>outfile</a:t>
            </a:r>
            <a:r>
              <a:rPr lang="en-GB" sz="1800" dirty="0"/>
              <a:t>=output 2&gt;&amp;1 &gt; /dev/null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0" y="692696"/>
            <a:ext cx="9108504" cy="20313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/>
              <a:t>#!/</a:t>
            </a:r>
            <a:r>
              <a:rPr lang="en-GB" sz="1800" dirty="0" err="1"/>
              <a:t>usr</a:t>
            </a:r>
            <a:r>
              <a:rPr lang="en-GB" sz="1800" dirty="0"/>
              <a:t>/bin/</a:t>
            </a:r>
            <a:r>
              <a:rPr lang="en-GB" sz="1800" dirty="0" err="1"/>
              <a:t>perl</a:t>
            </a:r>
            <a:endParaRPr lang="en-GB" sz="1800" dirty="0"/>
          </a:p>
          <a:p>
            <a:r>
              <a:rPr lang="en-GB" sz="1800" dirty="0"/>
              <a:t>#usage: </a:t>
            </a:r>
            <a:r>
              <a:rPr lang="en-GB" sz="1800" dirty="0" err="1"/>
              <a:t>clust.pl</a:t>
            </a:r>
            <a:r>
              <a:rPr lang="en-GB" sz="1800" dirty="0"/>
              <a:t> filename </a:t>
            </a:r>
            <a:r>
              <a:rPr lang="en-GB" sz="1800" dirty="0" err="1"/>
              <a:t>output_format</a:t>
            </a:r>
            <a:endParaRPr lang="en-GB" sz="1800" dirty="0"/>
          </a:p>
          <a:p>
            <a:r>
              <a:rPr lang="en-GB" sz="1800" dirty="0"/>
              <a:t>$IN1=@ARGV[0];</a:t>
            </a:r>
          </a:p>
          <a:p>
            <a:r>
              <a:rPr lang="en-GB" sz="1800" dirty="0"/>
              <a:t>$IN2=@ARGV[1];</a:t>
            </a:r>
          </a:p>
          <a:p>
            <a:endParaRPr lang="en-GB" sz="1800" dirty="0"/>
          </a:p>
          <a:p>
            <a:r>
              <a:rPr lang="en-GB" sz="1800" dirty="0"/>
              <a:t>system (”</a:t>
            </a:r>
            <a:r>
              <a:rPr lang="en-GB" sz="1800" dirty="0" err="1"/>
              <a:t>clustalw</a:t>
            </a:r>
            <a:r>
              <a:rPr lang="en-GB" sz="1800" dirty="0"/>
              <a:t> –</a:t>
            </a:r>
            <a:r>
              <a:rPr lang="en-GB" sz="1800" dirty="0" err="1"/>
              <a:t>infile</a:t>
            </a:r>
            <a:r>
              <a:rPr lang="en-GB" sz="1800" dirty="0"/>
              <a:t>=$IN1  –align  –output=$IN2   –</a:t>
            </a:r>
            <a:r>
              <a:rPr lang="en-GB" sz="1800" dirty="0" err="1"/>
              <a:t>outfile</a:t>
            </a:r>
            <a:r>
              <a:rPr lang="en-GB" sz="1800" dirty="0"/>
              <a:t>=$IN1.$IN2  2&gt;&amp;1 &gt; /dev/null”);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2924944"/>
            <a:ext cx="9108504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#!/</a:t>
            </a:r>
            <a:r>
              <a:rPr lang="en-GB" dirty="0" err="1"/>
              <a:t>usr</a:t>
            </a:r>
            <a:r>
              <a:rPr lang="en-GB" dirty="0"/>
              <a:t>/bin/</a:t>
            </a:r>
            <a:r>
              <a:rPr lang="en-GB" dirty="0" err="1"/>
              <a:t>perl</a:t>
            </a:r>
            <a:endParaRPr lang="en-GB" dirty="0"/>
          </a:p>
          <a:p>
            <a:r>
              <a:rPr lang="en-GB" dirty="0"/>
              <a:t>#usage: </a:t>
            </a:r>
            <a:r>
              <a:rPr lang="en-GB" dirty="0" err="1"/>
              <a:t>clustall.pl</a:t>
            </a:r>
            <a:r>
              <a:rPr lang="en-GB" dirty="0"/>
              <a:t> OF(output format)</a:t>
            </a:r>
          </a:p>
          <a:p>
            <a:endParaRPr lang="en-GB" dirty="0"/>
          </a:p>
          <a:p>
            <a:r>
              <a:rPr lang="en-GB" dirty="0"/>
              <a:t>$of=@ARGV[0]; # output format</a:t>
            </a:r>
          </a:p>
          <a:p>
            <a:r>
              <a:rPr lang="en-GB" dirty="0"/>
              <a:t>@list=`ls *.pep`;</a:t>
            </a:r>
          </a:p>
          <a:p>
            <a:endParaRPr lang="en-GB" dirty="0"/>
          </a:p>
          <a:p>
            <a:r>
              <a:rPr lang="en-GB" dirty="0"/>
              <a:t>while ($F=shift(@list))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system(“</a:t>
            </a:r>
            <a:r>
              <a:rPr lang="en-GB" dirty="0" err="1"/>
              <a:t>clust.pl</a:t>
            </a:r>
            <a:r>
              <a:rPr lang="en-GB" dirty="0"/>
              <a:t> $F  $of”);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7020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2"/>
          <p:cNvSpPr txBox="1">
            <a:spLocks noChangeArrowheads="1"/>
          </p:cNvSpPr>
          <p:nvPr/>
        </p:nvSpPr>
        <p:spPr bwMode="auto">
          <a:xfrm>
            <a:off x="0" y="2955925"/>
            <a:ext cx="9144000" cy="7016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4000" b="1">
                <a:solidFill>
                  <a:srgbClr val="0717FF"/>
                </a:solidFill>
                <a:latin typeface="Helvetica" charset="0"/>
              </a:rPr>
              <a:t>Whole genome alignments</a:t>
            </a:r>
            <a:endParaRPr lang="fr-FR" altLang="x-none" sz="2400">
              <a:latin typeface="Arial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4"/>
          <p:cNvGrpSpPr>
            <a:grpSpLocks/>
          </p:cNvGrpSpPr>
          <p:nvPr/>
        </p:nvGrpSpPr>
        <p:grpSpPr bwMode="auto">
          <a:xfrm>
            <a:off x="685800" y="2740025"/>
            <a:ext cx="7315200" cy="4114800"/>
            <a:chOff x="576" y="1632"/>
            <a:chExt cx="4608" cy="2592"/>
          </a:xfrm>
        </p:grpSpPr>
        <p:sp>
          <p:nvSpPr>
            <p:cNvPr id="55342" name="Line 46"/>
            <p:cNvSpPr>
              <a:spLocks noChangeShapeType="1"/>
            </p:cNvSpPr>
            <p:nvPr/>
          </p:nvSpPr>
          <p:spPr bwMode="auto">
            <a:xfrm>
              <a:off x="864" y="3936"/>
              <a:ext cx="4320" cy="0"/>
            </a:xfrm>
            <a:prstGeom prst="line">
              <a:avLst/>
            </a:prstGeom>
            <a:noFill/>
            <a:ln w="19050">
              <a:solidFill>
                <a:srgbClr val="08080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43" name="Line 47"/>
            <p:cNvSpPr>
              <a:spLocks noChangeShapeType="1"/>
            </p:cNvSpPr>
            <p:nvPr/>
          </p:nvSpPr>
          <p:spPr bwMode="auto">
            <a:xfrm flipV="1">
              <a:off x="864" y="1632"/>
              <a:ext cx="0" cy="2304"/>
            </a:xfrm>
            <a:prstGeom prst="line">
              <a:avLst/>
            </a:prstGeom>
            <a:noFill/>
            <a:ln w="19050">
              <a:solidFill>
                <a:srgbClr val="08080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44" name="Text Box 52"/>
            <p:cNvSpPr txBox="1">
              <a:spLocks noChangeArrowheads="1"/>
            </p:cNvSpPr>
            <p:nvPr/>
          </p:nvSpPr>
          <p:spPr bwMode="auto">
            <a:xfrm>
              <a:off x="576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x-none" sz="2400" b="1">
                  <a:solidFill>
                    <a:srgbClr val="080808"/>
                  </a:solidFill>
                  <a:latin typeface="Helvetica" charset="0"/>
                </a:rPr>
                <a:t>B</a:t>
              </a:r>
              <a:endParaRPr lang="en-US" altLang="x-none" sz="2400" b="1">
                <a:solidFill>
                  <a:srgbClr val="080808"/>
                </a:solidFill>
                <a:latin typeface="Courier New" charset="0"/>
              </a:endParaRPr>
            </a:p>
          </p:txBody>
        </p:sp>
        <p:sp>
          <p:nvSpPr>
            <p:cNvPr id="55345" name="Text Box 53"/>
            <p:cNvSpPr txBox="1">
              <a:spLocks noChangeArrowheads="1"/>
            </p:cNvSpPr>
            <p:nvPr/>
          </p:nvSpPr>
          <p:spPr bwMode="auto">
            <a:xfrm>
              <a:off x="4896" y="393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x-none" sz="2400" b="1">
                  <a:solidFill>
                    <a:srgbClr val="080808"/>
                  </a:solidFill>
                  <a:latin typeface="Helvetica" charset="0"/>
                </a:rPr>
                <a:t>A</a:t>
              </a:r>
              <a:endParaRPr lang="en-US" altLang="x-none" sz="2400" b="1">
                <a:solidFill>
                  <a:srgbClr val="080808"/>
                </a:solidFill>
                <a:latin typeface="Courier New" charset="0"/>
              </a:endParaRPr>
            </a:p>
          </p:txBody>
        </p:sp>
      </p:grpSp>
      <p:grpSp>
        <p:nvGrpSpPr>
          <p:cNvPr id="55298" name="Group 105"/>
          <p:cNvGrpSpPr>
            <a:grpSpLocks/>
          </p:cNvGrpSpPr>
          <p:nvPr/>
        </p:nvGrpSpPr>
        <p:grpSpPr bwMode="auto">
          <a:xfrm>
            <a:off x="685800" y="1139825"/>
            <a:ext cx="6858000" cy="1447800"/>
            <a:chOff x="576" y="192"/>
            <a:chExt cx="4320" cy="912"/>
          </a:xfrm>
        </p:grpSpPr>
        <p:sp>
          <p:nvSpPr>
            <p:cNvPr id="55338" name="Rectangle 4"/>
            <p:cNvSpPr>
              <a:spLocks noChangeArrowheads="1"/>
            </p:cNvSpPr>
            <p:nvPr/>
          </p:nvSpPr>
          <p:spPr bwMode="auto">
            <a:xfrm>
              <a:off x="864" y="336"/>
              <a:ext cx="4032" cy="4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80808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x-none" altLang="x-none" sz="1800">
                <a:latin typeface="Arial" charset="0"/>
              </a:endParaRPr>
            </a:p>
          </p:txBody>
        </p:sp>
        <p:sp>
          <p:nvSpPr>
            <p:cNvPr id="55339" name="Rectangle 6"/>
            <p:cNvSpPr>
              <a:spLocks noChangeArrowheads="1"/>
            </p:cNvSpPr>
            <p:nvPr/>
          </p:nvSpPr>
          <p:spPr bwMode="auto">
            <a:xfrm>
              <a:off x="864" y="960"/>
              <a:ext cx="4032" cy="4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80808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x-none" altLang="x-none" sz="1800">
                <a:latin typeface="Arial" charset="0"/>
              </a:endParaRPr>
            </a:p>
          </p:txBody>
        </p:sp>
        <p:sp>
          <p:nvSpPr>
            <p:cNvPr id="55340" name="Text Box 44"/>
            <p:cNvSpPr txBox="1">
              <a:spLocks noChangeArrowheads="1"/>
            </p:cNvSpPr>
            <p:nvPr/>
          </p:nvSpPr>
          <p:spPr bwMode="auto">
            <a:xfrm>
              <a:off x="576" y="19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x-none" sz="2400" b="1">
                  <a:solidFill>
                    <a:srgbClr val="080808"/>
                  </a:solidFill>
                  <a:latin typeface="Helvetica" charset="0"/>
                </a:rPr>
                <a:t>B</a:t>
              </a:r>
              <a:endParaRPr lang="en-US" altLang="x-none" sz="2400" b="1">
                <a:solidFill>
                  <a:srgbClr val="080808"/>
                </a:solidFill>
                <a:latin typeface="Courier New" charset="0"/>
              </a:endParaRPr>
            </a:p>
          </p:txBody>
        </p:sp>
        <p:sp>
          <p:nvSpPr>
            <p:cNvPr id="55341" name="Text Box 45"/>
            <p:cNvSpPr txBox="1">
              <a:spLocks noChangeArrowheads="1"/>
            </p:cNvSpPr>
            <p:nvPr/>
          </p:nvSpPr>
          <p:spPr bwMode="auto">
            <a:xfrm>
              <a:off x="576" y="8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x-none" sz="2400" b="1">
                  <a:solidFill>
                    <a:srgbClr val="080808"/>
                  </a:solidFill>
                  <a:latin typeface="Helvetica" charset="0"/>
                </a:rPr>
                <a:t>A</a:t>
              </a:r>
              <a:endParaRPr lang="en-US" altLang="x-none" sz="2400" b="1">
                <a:solidFill>
                  <a:srgbClr val="080808"/>
                </a:solidFill>
                <a:latin typeface="Courier New" charset="0"/>
              </a:endParaRPr>
            </a:p>
          </p:txBody>
        </p:sp>
      </p:grpSp>
      <p:grpSp>
        <p:nvGrpSpPr>
          <p:cNvPr id="12" name="Group 106"/>
          <p:cNvGrpSpPr>
            <a:grpSpLocks/>
          </p:cNvGrpSpPr>
          <p:nvPr/>
        </p:nvGrpSpPr>
        <p:grpSpPr bwMode="auto">
          <a:xfrm>
            <a:off x="5943600" y="1444625"/>
            <a:ext cx="2057400" cy="990600"/>
            <a:chOff x="3888" y="384"/>
            <a:chExt cx="1296" cy="624"/>
          </a:xfrm>
        </p:grpSpPr>
        <p:grpSp>
          <p:nvGrpSpPr>
            <p:cNvPr id="55333" name="Group 96"/>
            <p:cNvGrpSpPr>
              <a:grpSpLocks/>
            </p:cNvGrpSpPr>
            <p:nvPr/>
          </p:nvGrpSpPr>
          <p:grpSpPr bwMode="auto">
            <a:xfrm>
              <a:off x="3888" y="384"/>
              <a:ext cx="288" cy="624"/>
              <a:chOff x="3888" y="384"/>
              <a:chExt cx="288" cy="624"/>
            </a:xfrm>
          </p:grpSpPr>
          <p:sp>
            <p:nvSpPr>
              <p:cNvPr id="55335" name="Line 17"/>
              <p:cNvSpPr>
                <a:spLocks noChangeShapeType="1"/>
              </p:cNvSpPr>
              <p:nvPr/>
            </p:nvSpPr>
            <p:spPr bwMode="auto">
              <a:xfrm>
                <a:off x="4032" y="384"/>
                <a:ext cx="144" cy="576"/>
              </a:xfrm>
              <a:prstGeom prst="line">
                <a:avLst/>
              </a:prstGeom>
              <a:noFill/>
              <a:ln w="9525">
                <a:solidFill>
                  <a:srgbClr val="08080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5336" name="Line 18"/>
              <p:cNvSpPr>
                <a:spLocks noChangeShapeType="1"/>
              </p:cNvSpPr>
              <p:nvPr/>
            </p:nvSpPr>
            <p:spPr bwMode="auto">
              <a:xfrm flipH="1">
                <a:off x="3888" y="384"/>
                <a:ext cx="144" cy="576"/>
              </a:xfrm>
              <a:prstGeom prst="line">
                <a:avLst/>
              </a:prstGeom>
              <a:noFill/>
              <a:ln w="9525">
                <a:solidFill>
                  <a:srgbClr val="08080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55337" name="Rectangle 19"/>
              <p:cNvSpPr>
                <a:spLocks noChangeArrowheads="1"/>
              </p:cNvSpPr>
              <p:nvPr/>
            </p:nvSpPr>
            <p:spPr bwMode="auto">
              <a:xfrm>
                <a:off x="3888" y="960"/>
                <a:ext cx="288" cy="48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80808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x-none" altLang="x-none" sz="1800">
                  <a:latin typeface="Arial" charset="0"/>
                </a:endParaRPr>
              </a:p>
            </p:txBody>
          </p:sp>
        </p:grpSp>
        <p:sp>
          <p:nvSpPr>
            <p:cNvPr id="55334" name="Rectangle 20"/>
            <p:cNvSpPr>
              <a:spLocks noChangeArrowheads="1"/>
            </p:cNvSpPr>
            <p:nvPr/>
          </p:nvSpPr>
          <p:spPr bwMode="auto">
            <a:xfrm>
              <a:off x="4176" y="960"/>
              <a:ext cx="1008" cy="4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80808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x-none" altLang="x-none" sz="1800">
                <a:latin typeface="Arial" charset="0"/>
              </a:endParaRPr>
            </a:p>
          </p:txBody>
        </p:sp>
      </p:grpSp>
      <p:grpSp>
        <p:nvGrpSpPr>
          <p:cNvPr id="18" name="Group 94"/>
          <p:cNvGrpSpPr>
            <a:grpSpLocks/>
          </p:cNvGrpSpPr>
          <p:nvPr/>
        </p:nvGrpSpPr>
        <p:grpSpPr bwMode="auto">
          <a:xfrm>
            <a:off x="1676400" y="1444625"/>
            <a:ext cx="914400" cy="990600"/>
            <a:chOff x="1152" y="384"/>
            <a:chExt cx="576" cy="624"/>
          </a:xfrm>
        </p:grpSpPr>
        <p:sp>
          <p:nvSpPr>
            <p:cNvPr id="55327" name="Line 22"/>
            <p:cNvSpPr>
              <a:spLocks noChangeShapeType="1"/>
            </p:cNvSpPr>
            <p:nvPr/>
          </p:nvSpPr>
          <p:spPr bwMode="auto">
            <a:xfrm>
              <a:off x="1152" y="384"/>
              <a:ext cx="288" cy="576"/>
            </a:xfrm>
            <a:prstGeom prst="line">
              <a:avLst/>
            </a:prstGeom>
            <a:noFill/>
            <a:ln w="9525">
              <a:solidFill>
                <a:srgbClr val="08080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28" name="Line 23"/>
            <p:cNvSpPr>
              <a:spLocks noChangeShapeType="1"/>
            </p:cNvSpPr>
            <p:nvPr/>
          </p:nvSpPr>
          <p:spPr bwMode="auto">
            <a:xfrm>
              <a:off x="1440" y="384"/>
              <a:ext cx="288" cy="576"/>
            </a:xfrm>
            <a:prstGeom prst="line">
              <a:avLst/>
            </a:prstGeom>
            <a:noFill/>
            <a:ln w="9525">
              <a:solidFill>
                <a:srgbClr val="08080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29" name="Rectangle 24"/>
            <p:cNvSpPr>
              <a:spLocks noChangeArrowheads="1"/>
            </p:cNvSpPr>
            <p:nvPr/>
          </p:nvSpPr>
          <p:spPr bwMode="auto">
            <a:xfrm>
              <a:off x="1440" y="960"/>
              <a:ext cx="288" cy="48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80808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x-none" altLang="x-none" sz="1800">
                <a:latin typeface="Arial" charset="0"/>
              </a:endParaRPr>
            </a:p>
          </p:txBody>
        </p:sp>
        <p:sp>
          <p:nvSpPr>
            <p:cNvPr id="55330" name="Line 25"/>
            <p:cNvSpPr>
              <a:spLocks noChangeShapeType="1"/>
            </p:cNvSpPr>
            <p:nvPr/>
          </p:nvSpPr>
          <p:spPr bwMode="auto">
            <a:xfrm flipH="1">
              <a:off x="1152" y="384"/>
              <a:ext cx="288" cy="576"/>
            </a:xfrm>
            <a:prstGeom prst="line">
              <a:avLst/>
            </a:prstGeom>
            <a:noFill/>
            <a:ln w="9525">
              <a:solidFill>
                <a:srgbClr val="08080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31" name="Line 26"/>
            <p:cNvSpPr>
              <a:spLocks noChangeShapeType="1"/>
            </p:cNvSpPr>
            <p:nvPr/>
          </p:nvSpPr>
          <p:spPr bwMode="auto">
            <a:xfrm flipH="1">
              <a:off x="1440" y="384"/>
              <a:ext cx="288" cy="576"/>
            </a:xfrm>
            <a:prstGeom prst="line">
              <a:avLst/>
            </a:prstGeom>
            <a:noFill/>
            <a:ln w="9525">
              <a:solidFill>
                <a:srgbClr val="08080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32" name="Rectangle 27"/>
            <p:cNvSpPr>
              <a:spLocks noChangeArrowheads="1"/>
            </p:cNvSpPr>
            <p:nvPr/>
          </p:nvSpPr>
          <p:spPr bwMode="auto">
            <a:xfrm>
              <a:off x="1152" y="960"/>
              <a:ext cx="288" cy="48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80808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x-none" altLang="x-none" sz="1800">
                <a:latin typeface="Arial" charset="0"/>
              </a:endParaRPr>
            </a:p>
          </p:txBody>
        </p:sp>
      </p:grpSp>
      <p:grpSp>
        <p:nvGrpSpPr>
          <p:cNvPr id="25" name="Group 93"/>
          <p:cNvGrpSpPr>
            <a:grpSpLocks/>
          </p:cNvGrpSpPr>
          <p:nvPr/>
        </p:nvGrpSpPr>
        <p:grpSpPr bwMode="auto">
          <a:xfrm>
            <a:off x="1676400" y="1368425"/>
            <a:ext cx="914400" cy="76200"/>
            <a:chOff x="1152" y="336"/>
            <a:chExt cx="576" cy="48"/>
          </a:xfrm>
        </p:grpSpPr>
        <p:sp>
          <p:nvSpPr>
            <p:cNvPr id="55325" name="Rectangle 29"/>
            <p:cNvSpPr>
              <a:spLocks noChangeArrowheads="1"/>
            </p:cNvSpPr>
            <p:nvPr/>
          </p:nvSpPr>
          <p:spPr bwMode="auto">
            <a:xfrm>
              <a:off x="1152" y="336"/>
              <a:ext cx="288" cy="48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80808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x-none" altLang="x-none" sz="1800">
                <a:latin typeface="Arial" charset="0"/>
              </a:endParaRPr>
            </a:p>
          </p:txBody>
        </p:sp>
        <p:sp>
          <p:nvSpPr>
            <p:cNvPr id="55326" name="Rectangle 30"/>
            <p:cNvSpPr>
              <a:spLocks noChangeArrowheads="1"/>
            </p:cNvSpPr>
            <p:nvPr/>
          </p:nvSpPr>
          <p:spPr bwMode="auto">
            <a:xfrm>
              <a:off x="1440" y="336"/>
              <a:ext cx="288" cy="48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80808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x-none" altLang="x-none" sz="1800">
                <a:latin typeface="Arial" charset="0"/>
              </a:endParaRPr>
            </a:p>
          </p:txBody>
        </p:sp>
      </p:grp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3429000" y="1368425"/>
            <a:ext cx="1828800" cy="76200"/>
          </a:xfrm>
          <a:prstGeom prst="rect">
            <a:avLst/>
          </a:prstGeom>
          <a:solidFill>
            <a:srgbClr val="CC0000"/>
          </a:solidFill>
          <a:ln w="9525">
            <a:solidFill>
              <a:srgbClr val="080808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x-none" altLang="x-none" sz="1800">
              <a:latin typeface="Arial" charset="0"/>
            </a:endParaRPr>
          </a:p>
        </p:txBody>
      </p:sp>
      <p:grpSp>
        <p:nvGrpSpPr>
          <p:cNvPr id="29" name="Group 95"/>
          <p:cNvGrpSpPr>
            <a:grpSpLocks/>
          </p:cNvGrpSpPr>
          <p:nvPr/>
        </p:nvGrpSpPr>
        <p:grpSpPr bwMode="auto">
          <a:xfrm>
            <a:off x="3429000" y="1444625"/>
            <a:ext cx="1828800" cy="1066800"/>
            <a:chOff x="2304" y="384"/>
            <a:chExt cx="1152" cy="672"/>
          </a:xfrm>
        </p:grpSpPr>
        <p:sp>
          <p:nvSpPr>
            <p:cNvPr id="55321" name="Line 12"/>
            <p:cNvSpPr>
              <a:spLocks noChangeShapeType="1"/>
            </p:cNvSpPr>
            <p:nvPr/>
          </p:nvSpPr>
          <p:spPr bwMode="auto">
            <a:xfrm>
              <a:off x="2304" y="384"/>
              <a:ext cx="1152" cy="576"/>
            </a:xfrm>
            <a:prstGeom prst="line">
              <a:avLst/>
            </a:prstGeom>
            <a:noFill/>
            <a:ln w="9525">
              <a:solidFill>
                <a:srgbClr val="08080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22" name="Line 13"/>
            <p:cNvSpPr>
              <a:spLocks noChangeShapeType="1"/>
            </p:cNvSpPr>
            <p:nvPr/>
          </p:nvSpPr>
          <p:spPr bwMode="auto">
            <a:xfrm flipH="1">
              <a:off x="2304" y="384"/>
              <a:ext cx="1152" cy="576"/>
            </a:xfrm>
            <a:prstGeom prst="line">
              <a:avLst/>
            </a:prstGeom>
            <a:noFill/>
            <a:ln w="9525">
              <a:solidFill>
                <a:srgbClr val="08080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23" name="Rectangle 14"/>
            <p:cNvSpPr>
              <a:spLocks noChangeArrowheads="1"/>
            </p:cNvSpPr>
            <p:nvPr/>
          </p:nvSpPr>
          <p:spPr bwMode="auto">
            <a:xfrm>
              <a:off x="2304" y="960"/>
              <a:ext cx="1152" cy="48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080808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x-none" altLang="x-none" sz="1800">
                <a:latin typeface="Arial" charset="0"/>
              </a:endParaRPr>
            </a:p>
          </p:txBody>
        </p:sp>
        <p:sp>
          <p:nvSpPr>
            <p:cNvPr id="55324" name="Line 36"/>
            <p:cNvSpPr>
              <a:spLocks noChangeShapeType="1"/>
            </p:cNvSpPr>
            <p:nvPr/>
          </p:nvSpPr>
          <p:spPr bwMode="auto">
            <a:xfrm flipH="1">
              <a:off x="2760" y="1056"/>
              <a:ext cx="240" cy="0"/>
            </a:xfrm>
            <a:prstGeom prst="line">
              <a:avLst/>
            </a:prstGeom>
            <a:noFill/>
            <a:ln w="9525">
              <a:solidFill>
                <a:srgbClr val="08080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34" name="Line 74"/>
          <p:cNvSpPr>
            <a:spLocks noChangeShapeType="1"/>
          </p:cNvSpPr>
          <p:nvPr/>
        </p:nvSpPr>
        <p:spPr bwMode="auto">
          <a:xfrm flipV="1">
            <a:off x="1143000" y="2740025"/>
            <a:ext cx="6400800" cy="3657600"/>
          </a:xfrm>
          <a:prstGeom prst="line">
            <a:avLst/>
          </a:prstGeom>
          <a:noFill/>
          <a:ln w="381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35" name="Group 98"/>
          <p:cNvGrpSpPr>
            <a:grpSpLocks/>
          </p:cNvGrpSpPr>
          <p:nvPr/>
        </p:nvGrpSpPr>
        <p:grpSpPr bwMode="auto">
          <a:xfrm>
            <a:off x="3429000" y="3959225"/>
            <a:ext cx="1828800" cy="1143000"/>
            <a:chOff x="2304" y="2400"/>
            <a:chExt cx="1152" cy="720"/>
          </a:xfrm>
        </p:grpSpPr>
        <p:sp>
          <p:nvSpPr>
            <p:cNvPr id="55319" name="Line 87"/>
            <p:cNvSpPr>
              <a:spLocks noChangeShapeType="1"/>
            </p:cNvSpPr>
            <p:nvPr/>
          </p:nvSpPr>
          <p:spPr bwMode="auto">
            <a:xfrm flipV="1">
              <a:off x="2304" y="2448"/>
              <a:ext cx="1152" cy="672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20" name="Line 65"/>
            <p:cNvSpPr>
              <a:spLocks noChangeShapeType="1"/>
            </p:cNvSpPr>
            <p:nvPr/>
          </p:nvSpPr>
          <p:spPr bwMode="auto">
            <a:xfrm flipH="1" flipV="1">
              <a:off x="2304" y="2400"/>
              <a:ext cx="1152" cy="6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8" name="Group 91"/>
          <p:cNvGrpSpPr>
            <a:grpSpLocks/>
          </p:cNvGrpSpPr>
          <p:nvPr/>
        </p:nvGrpSpPr>
        <p:grpSpPr bwMode="auto">
          <a:xfrm>
            <a:off x="5943600" y="2740025"/>
            <a:ext cx="2057400" cy="914400"/>
            <a:chOff x="3888" y="1632"/>
            <a:chExt cx="1296" cy="576"/>
          </a:xfrm>
        </p:grpSpPr>
        <p:sp>
          <p:nvSpPr>
            <p:cNvPr id="55317" name="Line 66"/>
            <p:cNvSpPr>
              <a:spLocks noChangeShapeType="1"/>
            </p:cNvSpPr>
            <p:nvPr/>
          </p:nvSpPr>
          <p:spPr bwMode="auto">
            <a:xfrm flipV="1">
              <a:off x="4176" y="1632"/>
              <a:ext cx="1008" cy="576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18" name="Line 90"/>
            <p:cNvSpPr>
              <a:spLocks noChangeShapeType="1"/>
            </p:cNvSpPr>
            <p:nvPr/>
          </p:nvSpPr>
          <p:spPr bwMode="auto">
            <a:xfrm flipV="1">
              <a:off x="3888" y="1632"/>
              <a:ext cx="1008" cy="576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41" name="Group 103"/>
          <p:cNvGrpSpPr>
            <a:grpSpLocks/>
          </p:cNvGrpSpPr>
          <p:nvPr/>
        </p:nvGrpSpPr>
        <p:grpSpPr bwMode="auto">
          <a:xfrm>
            <a:off x="1600200" y="5559425"/>
            <a:ext cx="990600" cy="533400"/>
            <a:chOff x="1152" y="3408"/>
            <a:chExt cx="624" cy="336"/>
          </a:xfrm>
        </p:grpSpPr>
        <p:sp>
          <p:nvSpPr>
            <p:cNvPr id="55314" name="Line 63"/>
            <p:cNvSpPr>
              <a:spLocks noChangeShapeType="1"/>
            </p:cNvSpPr>
            <p:nvPr/>
          </p:nvSpPr>
          <p:spPr bwMode="auto">
            <a:xfrm flipV="1">
              <a:off x="1152" y="3456"/>
              <a:ext cx="240" cy="14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15" name="Line 101"/>
            <p:cNvSpPr>
              <a:spLocks noChangeShapeType="1"/>
            </p:cNvSpPr>
            <p:nvPr/>
          </p:nvSpPr>
          <p:spPr bwMode="auto">
            <a:xfrm flipV="1">
              <a:off x="1200" y="3408"/>
              <a:ext cx="576" cy="336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5316" name="Line 102"/>
            <p:cNvSpPr>
              <a:spLocks noChangeShapeType="1"/>
            </p:cNvSpPr>
            <p:nvPr/>
          </p:nvSpPr>
          <p:spPr bwMode="auto">
            <a:xfrm flipV="1">
              <a:off x="1536" y="3600"/>
              <a:ext cx="240" cy="14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45" name="Text Box 108"/>
          <p:cNvSpPr txBox="1">
            <a:spLocks noChangeArrowheads="1"/>
          </p:cNvSpPr>
          <p:nvPr/>
        </p:nvSpPr>
        <p:spPr bwMode="auto">
          <a:xfrm>
            <a:off x="1143000" y="987425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x-none" sz="2000" b="1">
                <a:solidFill>
                  <a:srgbClr val="0717FF"/>
                </a:solidFill>
                <a:latin typeface="Helvetica" charset="0"/>
              </a:rPr>
              <a:t>Translocation</a:t>
            </a:r>
            <a:endParaRPr lang="en-US" altLang="x-none" sz="1600">
              <a:latin typeface="Impact" charset="0"/>
            </a:endParaRPr>
          </a:p>
        </p:txBody>
      </p:sp>
      <p:sp>
        <p:nvSpPr>
          <p:cNvPr id="46" name="Text Box 109"/>
          <p:cNvSpPr txBox="1">
            <a:spLocks noChangeArrowheads="1"/>
          </p:cNvSpPr>
          <p:nvPr/>
        </p:nvSpPr>
        <p:spPr bwMode="auto">
          <a:xfrm>
            <a:off x="3429000" y="987425"/>
            <a:ext cx="1752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x-none" sz="2000" b="1">
                <a:solidFill>
                  <a:srgbClr val="0717FF"/>
                </a:solidFill>
                <a:latin typeface="Helvetica" charset="0"/>
              </a:rPr>
              <a:t>Inversion</a:t>
            </a:r>
            <a:endParaRPr lang="en-US" altLang="x-none" sz="2000" b="1">
              <a:latin typeface="Helvetica" charset="0"/>
            </a:endParaRPr>
          </a:p>
        </p:txBody>
      </p:sp>
      <p:sp>
        <p:nvSpPr>
          <p:cNvPr id="47" name="Text Box 110"/>
          <p:cNvSpPr txBox="1">
            <a:spLocks noChangeArrowheads="1"/>
          </p:cNvSpPr>
          <p:nvPr/>
        </p:nvSpPr>
        <p:spPr bwMode="auto">
          <a:xfrm>
            <a:off x="5715000" y="98742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x-none" sz="2000" b="1">
                <a:solidFill>
                  <a:srgbClr val="0717FF"/>
                </a:solidFill>
                <a:latin typeface="Helvetica" charset="0"/>
              </a:rPr>
              <a:t>Insertion</a:t>
            </a:r>
            <a:endParaRPr lang="en-US" altLang="x-none" sz="1600">
              <a:latin typeface="Impact" charset="0"/>
            </a:endParaRPr>
          </a:p>
        </p:txBody>
      </p:sp>
      <p:sp>
        <p:nvSpPr>
          <p:cNvPr id="55311" name="Rectangle 115"/>
          <p:cNvSpPr>
            <a:spLocks noChangeArrowheads="1"/>
          </p:cNvSpPr>
          <p:nvPr/>
        </p:nvSpPr>
        <p:spPr bwMode="auto">
          <a:xfrm>
            <a:off x="0" y="6518275"/>
            <a:ext cx="594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1600">
                <a:solidFill>
                  <a:srgbClr val="0717FF"/>
                </a:solidFill>
                <a:latin typeface="Arial" charset="0"/>
              </a:rPr>
              <a:t>http://</a:t>
            </a:r>
            <a:r>
              <a:rPr lang="fr-FR" altLang="x-none" sz="1600">
                <a:solidFill>
                  <a:srgbClr val="0717FF"/>
                </a:solidFill>
                <a:latin typeface="Arial" charset="0"/>
              </a:rPr>
              <a:t>cbcb.umd.edu/.../Lecture10_MUMmer_</a:t>
            </a:r>
            <a:r>
              <a:rPr lang="fr-FR" altLang="x-none" sz="1600" b="1">
                <a:solidFill>
                  <a:srgbClr val="0717FF"/>
                </a:solidFill>
                <a:latin typeface="Arial" charset="0"/>
              </a:rPr>
              <a:t>alignment</a:t>
            </a:r>
            <a:r>
              <a:rPr lang="fr-FR" altLang="x-none" sz="1600">
                <a:solidFill>
                  <a:srgbClr val="0717FF"/>
                </a:solidFill>
                <a:latin typeface="Arial" charset="0"/>
              </a:rPr>
              <a:t>.ppt</a:t>
            </a:r>
            <a:endParaRPr lang="en-US" altLang="x-none" sz="2400">
              <a:solidFill>
                <a:srgbClr val="006621"/>
              </a:solidFill>
              <a:latin typeface="Arial" charset="0"/>
            </a:endParaRPr>
          </a:p>
        </p:txBody>
      </p:sp>
      <p:sp>
        <p:nvSpPr>
          <p:cNvPr id="55312" name="Text Box 52"/>
          <p:cNvSpPr txBox="1">
            <a:spLocks noChangeArrowheads="1"/>
          </p:cNvSpPr>
          <p:nvPr/>
        </p:nvSpPr>
        <p:spPr bwMode="auto">
          <a:xfrm>
            <a:off x="0" y="-27384"/>
            <a:ext cx="9144000" cy="5794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fr-FR" altLang="x-none" b="1">
                <a:solidFill>
                  <a:srgbClr val="0717FF"/>
                </a:solidFill>
                <a:latin typeface="Helvetica" charset="0"/>
              </a:rPr>
              <a:t>Whole Alignment of two genomes</a:t>
            </a:r>
            <a:endParaRPr lang="fr-FR" altLang="x-none" sz="2400">
              <a:latin typeface="Arial" charset="0"/>
            </a:endParaRPr>
          </a:p>
        </p:txBody>
      </p:sp>
      <p:sp>
        <p:nvSpPr>
          <p:cNvPr id="50" name="Text Box 53"/>
          <p:cNvSpPr txBox="1">
            <a:spLocks noChangeArrowheads="1"/>
          </p:cNvSpPr>
          <p:nvPr/>
        </p:nvSpPr>
        <p:spPr bwMode="auto">
          <a:xfrm>
            <a:off x="4267200" y="5026025"/>
            <a:ext cx="4800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x-none" sz="4000" b="1">
                <a:solidFill>
                  <a:srgbClr val="FB0817"/>
                </a:solidFill>
                <a:latin typeface="Helvetica" charset="0"/>
              </a:rPr>
              <a:t>•</a:t>
            </a:r>
            <a:r>
              <a:rPr lang="fr-FR" altLang="x-none" sz="2400" b="1">
                <a:latin typeface="Helvetica" charset="0"/>
              </a:rPr>
              <a:t> </a:t>
            </a:r>
            <a:r>
              <a:rPr lang="fr-FR" altLang="x-none" sz="2400" b="1">
                <a:solidFill>
                  <a:srgbClr val="0717FF"/>
                </a:solidFill>
                <a:latin typeface="Helvetica" charset="0"/>
              </a:rPr>
              <a:t>Synteny detection</a:t>
            </a:r>
            <a:endParaRPr lang="fr-FR" altLang="x-none" sz="2400" b="1">
              <a:latin typeface="Helvetica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  <a:buFontTx/>
              <a:buNone/>
            </a:pPr>
            <a:r>
              <a:rPr lang="fr-FR" altLang="x-none" sz="4000" b="1">
                <a:solidFill>
                  <a:srgbClr val="FB0817"/>
                </a:solidFill>
                <a:latin typeface="Helvetica" charset="0"/>
              </a:rPr>
              <a:t>•</a:t>
            </a:r>
            <a:r>
              <a:rPr lang="fr-FR" altLang="x-none" sz="2400" b="1">
                <a:latin typeface="Helvetica" charset="0"/>
              </a:rPr>
              <a:t> </a:t>
            </a:r>
            <a:r>
              <a:rPr lang="fr-FR" altLang="x-none" sz="2400" b="1">
                <a:solidFill>
                  <a:srgbClr val="0717FF"/>
                </a:solidFill>
                <a:latin typeface="Helvetica" charset="0"/>
              </a:rPr>
              <a:t>Genomic Repeats detection</a:t>
            </a:r>
            <a:endParaRPr lang="fr-FR" altLang="x-none" sz="2400" b="1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 autoUpdateAnimBg="0"/>
      <p:bldP spid="34" grpId="0" animBg="1"/>
      <p:bldP spid="45" grpId="0" autoUpdateAnimBg="0"/>
      <p:bldP spid="46" grpId="0" autoUpdateAnimBg="0"/>
      <p:bldP spid="47" grpId="0" autoUpdateAnimBg="0"/>
      <p:bldP spid="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3"/>
          <p:cNvSpPr txBox="1">
            <a:spLocks noChangeArrowheads="1"/>
          </p:cNvSpPr>
          <p:nvPr/>
        </p:nvSpPr>
        <p:spPr bwMode="auto">
          <a:xfrm>
            <a:off x="228600" y="6248400"/>
            <a:ext cx="891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x-none" sz="1200" b="1">
                <a:solidFill>
                  <a:srgbClr val="2A4A8C"/>
                </a:solidFill>
                <a:latin typeface="Helvetica" charset="0"/>
              </a:rPr>
              <a:t>Aaron E. Darling, Istvan Miklos, Mark A. Ragan (2008). </a:t>
            </a:r>
            <a:r>
              <a:rPr lang="fr-FR" altLang="x-none" sz="1200" b="1">
                <a:latin typeface="Helvetica" charset="0"/>
              </a:rPr>
              <a:t>Dynamics of Genome Rearrangement in Bacterial Populations. PLoS Genet. 2008 July; 4(7): e1000128.</a:t>
            </a:r>
            <a:endParaRPr lang="fr-FR" altLang="x-none" sz="2400">
              <a:latin typeface="Arial" charset="0"/>
            </a:endParaRPr>
          </a:p>
        </p:txBody>
      </p:sp>
      <p:sp>
        <p:nvSpPr>
          <p:cNvPr id="56322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fr-FR" altLang="x-none" sz="2800" b="1">
                <a:solidFill>
                  <a:srgbClr val="0717FF"/>
                </a:solidFill>
                <a:latin typeface="Helvetica" charset="0"/>
              </a:rPr>
              <a:t>Multiple </a:t>
            </a:r>
            <a:r>
              <a:rPr lang="fr-FR" altLang="x-none" sz="2800" b="1" err="1">
                <a:solidFill>
                  <a:srgbClr val="0717FF"/>
                </a:solidFill>
                <a:latin typeface="Helvetica" charset="0"/>
              </a:rPr>
              <a:t>whole</a:t>
            </a:r>
            <a:r>
              <a:rPr lang="fr-FR" altLang="x-none" sz="2800" b="1">
                <a:solidFill>
                  <a:srgbClr val="0717FF"/>
                </a:solidFill>
                <a:latin typeface="Helvetica" charset="0"/>
              </a:rPr>
              <a:t> </a:t>
            </a:r>
            <a:r>
              <a:rPr lang="fr-FR" altLang="x-none" sz="2800" b="1" err="1">
                <a:solidFill>
                  <a:srgbClr val="0717FF"/>
                </a:solidFill>
                <a:latin typeface="Helvetica" charset="0"/>
              </a:rPr>
              <a:t>genome</a:t>
            </a:r>
            <a:r>
              <a:rPr lang="fr-FR" altLang="x-none" sz="2800" b="1">
                <a:solidFill>
                  <a:srgbClr val="0717FF"/>
                </a:solidFill>
                <a:latin typeface="Helvetica" charset="0"/>
              </a:rPr>
              <a:t> </a:t>
            </a:r>
            <a:r>
              <a:rPr lang="fr-FR" altLang="x-none" sz="2800" b="1" err="1">
                <a:solidFill>
                  <a:srgbClr val="0717FF"/>
                </a:solidFill>
                <a:latin typeface="Helvetica" charset="0"/>
              </a:rPr>
              <a:t>alignments</a:t>
            </a:r>
            <a:endParaRPr lang="fr-FR" altLang="x-none" sz="2400">
              <a:latin typeface="Arial" charset="0"/>
            </a:endParaRPr>
          </a:p>
        </p:txBody>
      </p:sp>
      <p:pic>
        <p:nvPicPr>
          <p:cNvPr id="563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ChangeArrowheads="1"/>
          </p:cNvSpPr>
          <p:nvPr/>
        </p:nvSpPr>
        <p:spPr bwMode="auto">
          <a:xfrm>
            <a:off x="0" y="44624"/>
            <a:ext cx="9144000" cy="7016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x-none" sz="4000" b="1">
                <a:solidFill>
                  <a:srgbClr val="0717FF"/>
                </a:solidFill>
                <a:latin typeface="Helvetica" charset="0"/>
              </a:rPr>
              <a:t>Whole genome alignments</a:t>
            </a:r>
          </a:p>
        </p:txBody>
      </p:sp>
      <p:sp>
        <p:nvSpPr>
          <p:cNvPr id="57346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763000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4400" b="1">
                <a:latin typeface="Helvetica" charset="0"/>
              </a:rPr>
              <a:t>•</a:t>
            </a:r>
            <a:r>
              <a:rPr lang="en-GB" altLang="x-none" sz="3600" b="1">
                <a:latin typeface="Helvetica" charset="0"/>
              </a:rPr>
              <a:t> MUMmer (Maximal Unique Matcher)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0717FF"/>
                </a:solidFill>
                <a:latin typeface="Helvetica" charset="0"/>
              </a:rPr>
              <a:t>http://mummer.sourceforge.net/</a:t>
            </a:r>
            <a:endParaRPr lang="en-GB" altLang="x-none" sz="2400">
              <a:latin typeface="Arial" charset="0"/>
            </a:endParaRPr>
          </a:p>
        </p:txBody>
      </p:sp>
      <p:grpSp>
        <p:nvGrpSpPr>
          <p:cNvPr id="57347" name="Group 4"/>
          <p:cNvGrpSpPr>
            <a:grpSpLocks/>
          </p:cNvGrpSpPr>
          <p:nvPr/>
        </p:nvGrpSpPr>
        <p:grpSpPr bwMode="auto">
          <a:xfrm>
            <a:off x="609600" y="3205163"/>
            <a:ext cx="7912100" cy="2814637"/>
            <a:chOff x="384" y="2000"/>
            <a:chExt cx="4984" cy="1773"/>
          </a:xfrm>
        </p:grpSpPr>
        <p:pic>
          <p:nvPicPr>
            <p:cNvPr id="57348" name="Picture 5" descr="mauve_logo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00"/>
              <a:ext cx="4984" cy="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49" name="Text Box 6"/>
            <p:cNvSpPr txBox="1">
              <a:spLocks noChangeArrowheads="1"/>
            </p:cNvSpPr>
            <p:nvPr/>
          </p:nvSpPr>
          <p:spPr bwMode="auto">
            <a:xfrm>
              <a:off x="576" y="3408"/>
              <a:ext cx="44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fr-FR" altLang="x-none" b="1">
                  <a:solidFill>
                    <a:srgbClr val="0717FF"/>
                  </a:solidFill>
                  <a:latin typeface="Helvetica" charset="0"/>
                </a:rPr>
                <a:t>http://gel.ahabs.wisc.edu/mauve/</a:t>
              </a:r>
              <a:endParaRPr lang="fr-FR" altLang="x-none" sz="2400"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2"/>
          <p:cNvSpPr txBox="1">
            <a:spLocks noChangeArrowheads="1"/>
          </p:cNvSpPr>
          <p:nvPr/>
        </p:nvSpPr>
        <p:spPr bwMode="auto">
          <a:xfrm>
            <a:off x="0" y="-27384"/>
            <a:ext cx="9144000" cy="7016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4000" b="1">
                <a:solidFill>
                  <a:srgbClr val="0717FF"/>
                </a:solidFill>
                <a:latin typeface="Helvetica" charset="0"/>
              </a:rPr>
              <a:t>Whole genome alignments</a:t>
            </a:r>
            <a:endParaRPr lang="en-GB" altLang="x-none" sz="2400">
              <a:latin typeface="Arial" charset="0"/>
            </a:endParaRPr>
          </a:p>
        </p:txBody>
      </p:sp>
      <p:sp>
        <p:nvSpPr>
          <p:cNvPr id="58370" name="Rectangle 6"/>
          <p:cNvSpPr>
            <a:spLocks noChangeArrowheads="1"/>
          </p:cNvSpPr>
          <p:nvPr/>
        </p:nvSpPr>
        <p:spPr bwMode="auto">
          <a:xfrm>
            <a:off x="304800" y="762000"/>
            <a:ext cx="8534400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buSzPct val="171000"/>
              <a:buFont typeface="Lucida Grande" charset="0"/>
              <a:buChar char="•"/>
            </a:pPr>
            <a:r>
              <a:rPr kumimoji="1" lang="en-GB" altLang="zh-TW" sz="3600" b="1">
                <a:latin typeface="Helvetica" charset="0"/>
                <a:ea typeface="新細明體" charset="-120"/>
                <a:cs typeface="新細明體" charset="-120"/>
              </a:rPr>
              <a:t>LAGAN</a:t>
            </a:r>
            <a:endParaRPr kumimoji="1" lang="en-GB" altLang="zh-TW" sz="3600" b="1">
              <a:latin typeface="Times New Roman" charset="0"/>
              <a:ea typeface="新細明體" charset="-120"/>
              <a:cs typeface="新細明體" charset="-120"/>
            </a:endParaRPr>
          </a:p>
          <a:p>
            <a:pPr eaLnBrk="1" hangingPunct="1">
              <a:buSzPct val="171000"/>
              <a:buFont typeface="Lucida Grande" charset="0"/>
              <a:buChar char="•"/>
            </a:pPr>
            <a:r>
              <a:rPr kumimoji="1" lang="en-GB" altLang="zh-TW" sz="3600" b="1">
                <a:latin typeface="Helvetica" charset="0"/>
                <a:ea typeface="新細明體" charset="-120"/>
                <a:cs typeface="新細明體" charset="-120"/>
              </a:rPr>
              <a:t>Multi-LAGAN</a:t>
            </a:r>
          </a:p>
          <a:p>
            <a:pPr eaLnBrk="1" hangingPunct="1">
              <a:buSzPct val="171000"/>
              <a:buFont typeface="Lucida Grande" charset="0"/>
              <a:buNone/>
            </a:pPr>
            <a:r>
              <a:rPr lang="en-GB" altLang="x-none" sz="2800" b="1">
                <a:solidFill>
                  <a:srgbClr val="0717FF"/>
                </a:solidFill>
                <a:latin typeface="Helvetica" charset="0"/>
              </a:rPr>
              <a:t>http://lagan.stanford.edu/lagan_web/index.shtml</a:t>
            </a:r>
            <a:endParaRPr lang="en-GB" altLang="x-none" sz="2800" b="1">
              <a:latin typeface="Helvetica" charset="0"/>
            </a:endParaRPr>
          </a:p>
        </p:txBody>
      </p:sp>
      <p:sp>
        <p:nvSpPr>
          <p:cNvPr id="4" name="Rectangle 8"/>
          <p:cNvSpPr txBox="1">
            <a:spLocks noChangeArrowheads="1"/>
          </p:cNvSpPr>
          <p:nvPr/>
        </p:nvSpPr>
        <p:spPr>
          <a:xfrm>
            <a:off x="152400" y="2819400"/>
            <a:ext cx="8839200" cy="1905000"/>
          </a:xfrm>
          <a:prstGeom prst="rect">
            <a:avLst/>
          </a:prstGeom>
          <a:extLst>
            <a:ext uri="{AF507438-7753-43e0-B8FC-AC1667EBCBE1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09600" indent="-609600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zh-TW" sz="2800" b="1" kern="0">
                <a:latin typeface="Helvetica" charset="0"/>
              </a:rPr>
              <a:t>Three main steps: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zh-TW" sz="2800" b="1" kern="0">
                <a:latin typeface="Helvetica" charset="0"/>
              </a:rPr>
              <a:t>1.Generation of local alignments.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zh-TW" sz="2800" b="1" kern="0">
                <a:latin typeface="Helvetica" charset="0"/>
              </a:rPr>
              <a:t>2. Construction of a rough global map.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zh-TW" sz="2800" b="1" kern="0">
                <a:latin typeface="Helvetica" charset="0"/>
              </a:rPr>
              <a:t>3. Computation of the final global alignment.</a:t>
            </a:r>
          </a:p>
        </p:txBody>
      </p:sp>
      <p:pic>
        <p:nvPicPr>
          <p:cNvPr id="5837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5022850"/>
            <a:ext cx="19939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76813"/>
            <a:ext cx="2038350" cy="18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5006975"/>
            <a:ext cx="2060575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3"/>
          <p:cNvSpPr txBox="1">
            <a:spLocks noChangeArrowheads="1"/>
          </p:cNvSpPr>
          <p:nvPr/>
        </p:nvSpPr>
        <p:spPr bwMode="auto">
          <a:xfrm>
            <a:off x="2514600" y="533400"/>
            <a:ext cx="358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  <a:latin typeface="Helvetica" charset="0"/>
              </a:rPr>
              <a:t>Motifs searching</a:t>
            </a:r>
            <a:endParaRPr lang="en-GB" altLang="x-none" sz="2400" b="1">
              <a:latin typeface="Helvetica" charset="0"/>
            </a:endParaRPr>
          </a:p>
        </p:txBody>
      </p:sp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152400" y="1447800"/>
            <a:ext cx="8839200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just">
              <a:spcBef>
                <a:spcPts val="600"/>
              </a:spcBef>
              <a:buFontTx/>
              <a:buNone/>
            </a:pPr>
            <a:r>
              <a:rPr lang="en-GB" altLang="x-none" sz="2400" b="1"/>
              <a:t>Motif searching programs aim mostly at answering one of the following questions:</a:t>
            </a:r>
          </a:p>
          <a:p>
            <a:pPr algn="just">
              <a:spcBef>
                <a:spcPts val="600"/>
              </a:spcBef>
              <a:buFontTx/>
              <a:buNone/>
            </a:pPr>
            <a:r>
              <a:rPr lang="en-GB" altLang="x-none" sz="2400" b="1"/>
              <a:t> • Given a motif, is this motif present in a given sequence ?</a:t>
            </a:r>
          </a:p>
          <a:p>
            <a:pPr algn="just">
              <a:spcBef>
                <a:spcPts val="600"/>
              </a:spcBef>
              <a:buFontTx/>
              <a:buNone/>
            </a:pPr>
            <a:r>
              <a:rPr lang="en-GB" altLang="x-none" sz="2400" b="1"/>
              <a:t> • Is there any  known motif in this sequence?</a:t>
            </a:r>
          </a:p>
          <a:p>
            <a:pPr algn="just">
              <a:spcBef>
                <a:spcPts val="600"/>
              </a:spcBef>
              <a:buFontTx/>
              <a:buNone/>
            </a:pPr>
            <a:r>
              <a:rPr lang="en-GB" altLang="x-none" sz="2400" b="1"/>
              <a:t> • Are there common motifs to all or some of a set of sequences ?</a:t>
            </a:r>
          </a:p>
          <a:p>
            <a:pPr algn="just">
              <a:spcBef>
                <a:spcPts val="600"/>
              </a:spcBef>
              <a:buFontTx/>
              <a:buNone/>
            </a:pPr>
            <a:r>
              <a:rPr lang="en-GB" altLang="x-none" sz="2400" b="1"/>
              <a:t> • Given a sequence  including  a motif, are there other sequences in a given database that share this motif?</a:t>
            </a:r>
          </a:p>
          <a:p>
            <a:pPr algn="just">
              <a:spcBef>
                <a:spcPts val="600"/>
              </a:spcBef>
              <a:buFontTx/>
              <a:buNone/>
            </a:pPr>
            <a:endParaRPr lang="en-GB" altLang="x-none" sz="2400" b="1"/>
          </a:p>
          <a:p>
            <a:pPr algn="just">
              <a:spcBef>
                <a:spcPct val="0"/>
              </a:spcBef>
              <a:buFontTx/>
              <a:buChar char="-"/>
            </a:pPr>
            <a:r>
              <a:rPr lang="en-GB" altLang="x-none" sz="2400" b="1"/>
              <a:t>pfscan</a:t>
            </a:r>
            <a:r>
              <a:rPr lang="en-GB" altLang="x-none" sz="2400"/>
              <a:t> scans a protein or DNA sequence with a profile library;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GB" altLang="x-none" sz="2400"/>
              <a:t>- </a:t>
            </a:r>
            <a:r>
              <a:rPr lang="en-GB" altLang="x-none" sz="2400" b="1"/>
              <a:t>fuzzpro (EMBOSS)</a:t>
            </a:r>
            <a:r>
              <a:rPr lang="en-GB" altLang="x-none" sz="2400"/>
              <a:t> search for a motif in a set of sequences;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GB" altLang="x-none" sz="2400" b="1"/>
              <a:t> search the conserved Domain Database using RPS-BLAST;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2400" b="1"/>
              <a:t>- MEME, MAST;</a:t>
            </a:r>
            <a:r>
              <a:rPr lang="en-GB" altLang="x-none" sz="2400"/>
              <a:t> (</a:t>
            </a:r>
            <a:r>
              <a:rPr lang="en-GB" altLang="x-none" sz="2400">
                <a:latin typeface="Helvetica" charset="0"/>
              </a:rPr>
              <a:t>Multiple EM for Motif Elicitation )</a:t>
            </a:r>
            <a:endParaRPr lang="en-GB" altLang="x-none" sz="2400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2793122"/>
            <a:ext cx="91440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rgbClr val="0000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374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0000FF"/>
                </a:solidFill>
              </a:rPr>
              <a:t>Alignment of 2 sequences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1959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•</a:t>
            </a:r>
            <a:r>
              <a:rPr lang="en-GB" b="1"/>
              <a:t> Alignments of 2 protein sequences can be performed using </a:t>
            </a:r>
            <a:r>
              <a:rPr lang="en-GB" b="1" err="1"/>
              <a:t>blastp</a:t>
            </a:r>
            <a:r>
              <a:rPr lang="en-GB" b="1"/>
              <a:t>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0" y="263691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solidFill>
                  <a:srgbClr val="FF0000"/>
                </a:solidFill>
              </a:rPr>
              <a:t>blastp</a:t>
            </a:r>
            <a:r>
              <a:rPr lang="en-GB" b="1"/>
              <a:t> </a:t>
            </a:r>
            <a:r>
              <a:rPr lang="en-GB" b="1">
                <a:solidFill>
                  <a:srgbClr val="FF0000"/>
                </a:solidFill>
              </a:rPr>
              <a:t>–query </a:t>
            </a:r>
            <a:r>
              <a:rPr lang="en-GB" b="1"/>
              <a:t>seq1.prt </a:t>
            </a:r>
            <a:r>
              <a:rPr lang="en-GB" b="1">
                <a:solidFill>
                  <a:srgbClr val="FF0000"/>
                </a:solidFill>
              </a:rPr>
              <a:t>–subject </a:t>
            </a:r>
            <a:r>
              <a:rPr lang="en-GB" b="1"/>
              <a:t>seq2.prt </a:t>
            </a:r>
            <a:r>
              <a:rPr lang="en-GB" b="1">
                <a:solidFill>
                  <a:srgbClr val="FF0000"/>
                </a:solidFill>
              </a:rPr>
              <a:t>–out </a:t>
            </a:r>
            <a:r>
              <a:rPr lang="en-GB" b="1"/>
              <a:t>seq1_seq2.aln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1052736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/>
              <a:t>Note: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-36512" y="3645024"/>
            <a:ext cx="9324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•</a:t>
            </a:r>
            <a:r>
              <a:rPr lang="en-GB" b="1"/>
              <a:t> Alignment of 2 nucleotide sequences can be performed using </a:t>
            </a:r>
            <a:r>
              <a:rPr lang="en-GB" b="1" err="1"/>
              <a:t>blastn</a:t>
            </a:r>
            <a:r>
              <a:rPr lang="en-GB" b="1"/>
              <a:t>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5496" y="44795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solidFill>
                  <a:srgbClr val="FF0000"/>
                </a:solidFill>
              </a:rPr>
              <a:t>blastn</a:t>
            </a:r>
            <a:r>
              <a:rPr lang="en-GB" b="1"/>
              <a:t> </a:t>
            </a:r>
            <a:r>
              <a:rPr lang="en-GB" b="1">
                <a:solidFill>
                  <a:srgbClr val="FF0000"/>
                </a:solidFill>
              </a:rPr>
              <a:t>–query </a:t>
            </a:r>
            <a:r>
              <a:rPr lang="en-GB" b="1"/>
              <a:t>seq1.dna </a:t>
            </a:r>
            <a:r>
              <a:rPr lang="en-GB" b="1">
                <a:solidFill>
                  <a:srgbClr val="FF0000"/>
                </a:solidFill>
              </a:rPr>
              <a:t>–subject </a:t>
            </a:r>
            <a:r>
              <a:rPr lang="en-GB" b="1"/>
              <a:t>seq2.dna </a:t>
            </a:r>
            <a:r>
              <a:rPr lang="en-GB" b="1">
                <a:solidFill>
                  <a:srgbClr val="FF0000"/>
                </a:solidFill>
              </a:rPr>
              <a:t>–out </a:t>
            </a:r>
            <a:r>
              <a:rPr lang="en-GB" b="1"/>
              <a:t>seq1_seq2.aln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5118283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</a:rPr>
              <a:t>Other online programmes:</a:t>
            </a:r>
          </a:p>
          <a:p>
            <a:r>
              <a:rPr lang="en-GB" b="1" dirty="0">
                <a:solidFill>
                  <a:srgbClr val="0000FF"/>
                </a:solidFill>
              </a:rPr>
              <a:t>• needle, stretcher (</a:t>
            </a:r>
            <a:r>
              <a:rPr lang="en-GB" b="1" dirty="0">
                <a:solidFill>
                  <a:srgbClr val="0000FF"/>
                </a:solidFill>
                <a:hlinkClick r:id="rId2"/>
              </a:rPr>
              <a:t>https://www.ebi.ac.uk/Tools/psa/</a:t>
            </a:r>
            <a:r>
              <a:rPr lang="en-GB" b="1" dirty="0">
                <a:solidFill>
                  <a:srgbClr val="0000FF"/>
                </a:solidFill>
              </a:rPr>
              <a:t>)</a:t>
            </a:r>
          </a:p>
          <a:p>
            <a:r>
              <a:rPr lang="en-GB" b="1" dirty="0">
                <a:solidFill>
                  <a:srgbClr val="0000FF"/>
                </a:solidFill>
              </a:rPr>
              <a:t>• </a:t>
            </a:r>
            <a:r>
              <a:rPr lang="en-GB" b="1" dirty="0" err="1">
                <a:solidFill>
                  <a:srgbClr val="0000FF"/>
                </a:solidFill>
              </a:rPr>
              <a:t>lalign</a:t>
            </a:r>
            <a:r>
              <a:rPr lang="en-GB" b="1" dirty="0">
                <a:solidFill>
                  <a:srgbClr val="0000FF"/>
                </a:solidFill>
              </a:rPr>
              <a:t>, </a:t>
            </a:r>
            <a:r>
              <a:rPr lang="en-GB" b="1" dirty="0" err="1">
                <a:solidFill>
                  <a:srgbClr val="0000FF"/>
                </a:solidFill>
              </a:rPr>
              <a:t>palign</a:t>
            </a:r>
            <a:r>
              <a:rPr lang="en-GB" b="1" dirty="0">
                <a:solidFill>
                  <a:srgbClr val="0000FF"/>
                </a:solidFill>
              </a:rPr>
              <a:t>: </a:t>
            </a:r>
            <a:r>
              <a:rPr lang="en-GB" sz="2000" b="1" dirty="0">
                <a:solidFill>
                  <a:srgbClr val="0000FF"/>
                </a:solidFill>
              </a:rPr>
              <a:t>https://</a:t>
            </a:r>
            <a:r>
              <a:rPr lang="en-GB" sz="2000" b="1" dirty="0" err="1">
                <a:solidFill>
                  <a:srgbClr val="0000FF"/>
                </a:solidFill>
              </a:rPr>
              <a:t>fasta.bioch.virginia.edu</a:t>
            </a:r>
            <a:r>
              <a:rPr lang="en-GB" sz="2000" b="1" dirty="0">
                <a:solidFill>
                  <a:srgbClr val="0000FF"/>
                </a:solidFill>
              </a:rPr>
              <a:t>/fasta_www2/fasta_list2.shtml</a:t>
            </a:r>
          </a:p>
        </p:txBody>
      </p:sp>
    </p:spTree>
    <p:extLst>
      <p:ext uri="{BB962C8B-B14F-4D97-AF65-F5344CB8AC3E}">
        <p14:creationId xmlns:p14="http://schemas.microsoft.com/office/powerpoint/2010/main" val="144650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0000FF"/>
                </a:solidFill>
              </a:rPr>
              <a:t>Alignment of 2 sequences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08520" y="724634"/>
            <a:ext cx="961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blastp</a:t>
            </a:r>
            <a:r>
              <a:rPr lang="fr-FR" sz="200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0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fr-FR" sz="200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query</a:t>
            </a:r>
            <a:r>
              <a:rPr lang="fr-FR" sz="20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000">
                <a:latin typeface="Arial" charset="0"/>
                <a:ea typeface="Arial" charset="0"/>
                <a:cs typeface="Arial" charset="0"/>
              </a:rPr>
              <a:t>KLTH0D17710g.prt </a:t>
            </a:r>
            <a:r>
              <a:rPr lang="fr-FR" sz="20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fr-FR" sz="200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subject</a:t>
            </a:r>
            <a:r>
              <a:rPr lang="fr-FR" sz="20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000">
                <a:latin typeface="Arial" charset="0"/>
                <a:ea typeface="Arial" charset="0"/>
                <a:cs typeface="Arial" charset="0"/>
              </a:rPr>
              <a:t>KLTH0G02794g.prt </a:t>
            </a:r>
            <a:r>
              <a:rPr lang="fr-FR" sz="20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-out </a:t>
            </a:r>
            <a:r>
              <a:rPr lang="fr-FR" sz="2000">
                <a:latin typeface="Arial" charset="0"/>
                <a:ea typeface="Arial" charset="0"/>
                <a:cs typeface="Arial" charset="0"/>
              </a:rPr>
              <a:t>blp2prtseq.aln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0" y="1196752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Query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= KLTH0D17710g</a:t>
            </a:r>
          </a:p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Length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=213</a:t>
            </a:r>
          </a:p>
          <a:p>
            <a:r>
              <a:rPr lang="fr-FR" sz="1400">
                <a:latin typeface="Courier" charset="0"/>
                <a:ea typeface="Courier" charset="0"/>
                <a:cs typeface="Courier" charset="0"/>
              </a:rPr>
              <a:t>                                                                      Score     E</a:t>
            </a:r>
          </a:p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Sequences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producing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significant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alignments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:                          (Bits)  Value</a:t>
            </a:r>
          </a:p>
          <a:p>
            <a:r>
              <a:rPr lang="fr-FR" sz="1400">
                <a:latin typeface="Courier" charset="0"/>
                <a:ea typeface="Courier" charset="0"/>
                <a:cs typeface="Courier" charset="0"/>
              </a:rPr>
              <a:t>  KLTH0G02794g                                                        192     9e-67</a:t>
            </a:r>
          </a:p>
          <a:p>
            <a:endParaRPr lang="fr-FR" sz="1400">
              <a:latin typeface="Courier" charset="0"/>
              <a:ea typeface="Courier" charset="0"/>
              <a:cs typeface="Courier" charset="0"/>
            </a:endParaRPr>
          </a:p>
          <a:p>
            <a:r>
              <a:rPr lang="fr-FR" sz="1400">
                <a:latin typeface="Courier" charset="0"/>
                <a:ea typeface="Courier" charset="0"/>
                <a:cs typeface="Courier" charset="0"/>
              </a:rPr>
              <a:t>&gt; KLTH0G02794g</a:t>
            </a:r>
          </a:p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Length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=214</a:t>
            </a:r>
          </a:p>
          <a:p>
            <a:r>
              <a:rPr lang="fr-FR" sz="1400">
                <a:latin typeface="Courier" charset="0"/>
                <a:ea typeface="Courier" charset="0"/>
                <a:cs typeface="Courier" charset="0"/>
              </a:rPr>
              <a:t> Score = 192 bits (487),  </a:t>
            </a:r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Expect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 = 9e-67, Method: </a:t>
            </a:r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Compositional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 matrix </a:t>
            </a:r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adjust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fr-FR" sz="140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Identities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 = 117/213 (55%), Positives = 147/213 (69%), Gaps = 12/213 (6%)</a:t>
            </a:r>
          </a:p>
          <a:p>
            <a:endParaRPr lang="fr-FR" sz="1400">
              <a:latin typeface="Courier" charset="0"/>
              <a:ea typeface="Courier" charset="0"/>
              <a:cs typeface="Courier" charset="0"/>
            </a:endParaRPr>
          </a:p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Query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  8    IQKMFISYNNIHKSCQKIAKQIMEKGERPDVIIAITGGGMIPARIIRSFLKSKGQKNIPI  67</a:t>
            </a:r>
          </a:p>
          <a:p>
            <a:r>
              <a:rPr lang="fr-FR" sz="1400">
                <a:latin typeface="Courier" charset="0"/>
                <a:ea typeface="Courier" charset="0"/>
                <a:cs typeface="Courier" charset="0"/>
              </a:rPr>
              <a:t>            ++K +ISYNN+H+ CQ+ A +I  K  +PD+IIAI GGG IPARI+R+FLK +    + I</a:t>
            </a:r>
          </a:p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Sbjct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  3    LEKQYISYNNVHQLCQEAAVKI--KNFKPDLIIAIGGGGFIPARILRTFLKEENVPTVRI  60</a:t>
            </a:r>
          </a:p>
          <a:p>
            <a:endParaRPr lang="fr-FR" sz="1400">
              <a:latin typeface="Courier" charset="0"/>
              <a:ea typeface="Courier" charset="0"/>
              <a:cs typeface="Courier" charset="0"/>
            </a:endParaRPr>
          </a:p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Query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  68   QAIGLSLYEDLGLDDHA-ETIGKEVIRTQWLDFGSLEQHFDSLIGKRVLIVDEVDDTRTT  126</a:t>
            </a:r>
          </a:p>
          <a:p>
            <a:r>
              <a:rPr lang="fr-FR" sz="1400">
                <a:latin typeface="Courier" charset="0"/>
                <a:ea typeface="Courier" charset="0"/>
                <a:cs typeface="Courier" charset="0"/>
              </a:rPr>
              <a:t>             AI LSLYEDL  +    E  G  V RTQW+D+   EQ    L+GK VLIVDEVDDTRTT</a:t>
            </a:r>
          </a:p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Sbjct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  61   FAIILSLYEDLASESSMEEKPGVTVNRTQWIDY---EQCKLDLVGKNVLIVDEVDDTRTT  117</a:t>
            </a:r>
          </a:p>
          <a:p>
            <a:endParaRPr lang="fr-FR" sz="1400">
              <a:latin typeface="Courier" charset="0"/>
              <a:ea typeface="Courier" charset="0"/>
              <a:cs typeface="Courier" charset="0"/>
            </a:endParaRPr>
          </a:p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Query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  127  LHYAVTELEKEVKEQQ----IKLRRTDE-ETVFSIFVLHNKDKTKKADLPDDMMKN-DRY  180</a:t>
            </a:r>
          </a:p>
          <a:p>
            <a:r>
              <a:rPr lang="fr-FR" sz="1400">
                <a:latin typeface="Courier" charset="0"/>
                <a:ea typeface="Courier" charset="0"/>
                <a:cs typeface="Courier" charset="0"/>
              </a:rPr>
              <a:t>            LHYA+ ELEK+  EQ     I L +  E +</a:t>
            </a:r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 F IFVLH+K K KKADLP D++ + +RY</a:t>
            </a:r>
          </a:p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Sbjct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  118  LHYALNELEKDAAEQAKAKGIDLEQQPEMKTNFGIFVLHDKVKAKKADLPADLLNDENRY  177</a:t>
            </a:r>
          </a:p>
          <a:p>
            <a:endParaRPr lang="fr-FR" sz="1400">
              <a:latin typeface="Courier" charset="0"/>
              <a:ea typeface="Courier" charset="0"/>
              <a:cs typeface="Courier" charset="0"/>
            </a:endParaRPr>
          </a:p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Query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  181  LAAETVPDVWLCYPWEAIDIEEHTKLAIQQGNN  213</a:t>
            </a:r>
          </a:p>
          <a:p>
            <a:r>
              <a:rPr lang="fr-FR" sz="1400">
                <a:latin typeface="Courier" charset="0"/>
                <a:ea typeface="Courier" charset="0"/>
                <a:cs typeface="Courier" charset="0"/>
              </a:rPr>
              <a:t>             AA  VPD W  YPWE+ DI  HTK+AI+QGN+</a:t>
            </a:r>
          </a:p>
          <a:p>
            <a:r>
              <a:rPr lang="fr-FR" sz="1400" err="1">
                <a:latin typeface="Courier" charset="0"/>
                <a:ea typeface="Courier" charset="0"/>
                <a:cs typeface="Courier" charset="0"/>
              </a:rPr>
              <a:t>Sbjct</a:t>
            </a:r>
            <a:r>
              <a:rPr lang="fr-FR" sz="1400">
                <a:latin typeface="Courier" charset="0"/>
                <a:ea typeface="Courier" charset="0"/>
                <a:cs typeface="Courier" charset="0"/>
              </a:rPr>
              <a:t>  178  FAARKVPDTWYAYPWESKDIVYHTKMAIEQGND  210</a:t>
            </a:r>
          </a:p>
        </p:txBody>
      </p:sp>
    </p:spTree>
    <p:extLst>
      <p:ext uri="{BB962C8B-B14F-4D97-AF65-F5344CB8AC3E}">
        <p14:creationId xmlns:p14="http://schemas.microsoft.com/office/powerpoint/2010/main" val="191067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140968"/>
            <a:ext cx="8470900" cy="374441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50"/>
            <a:ext cx="6444208" cy="30754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27384"/>
            <a:ext cx="91440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GB" b="1">
                <a:solidFill>
                  <a:srgbClr val="0000FF"/>
                </a:solidFill>
              </a:rPr>
              <a:t>https://</a:t>
            </a:r>
            <a:r>
              <a:rPr lang="en-GB" b="1" err="1">
                <a:solidFill>
                  <a:srgbClr val="0000FF"/>
                </a:solidFill>
              </a:rPr>
              <a:t>www.ebi.ac.uk</a:t>
            </a:r>
            <a:r>
              <a:rPr lang="en-GB" b="1">
                <a:solidFill>
                  <a:srgbClr val="0000FF"/>
                </a:solidFill>
              </a:rPr>
              <a:t>/Tools/</a:t>
            </a:r>
            <a:r>
              <a:rPr lang="en-GB" b="1" err="1">
                <a:solidFill>
                  <a:srgbClr val="0000FF"/>
                </a:solidFill>
              </a:rPr>
              <a:t>psa</a:t>
            </a:r>
            <a:r>
              <a:rPr lang="en-GB" b="1">
                <a:solidFill>
                  <a:srgbClr val="0000FF"/>
                </a:solidFill>
              </a:rPr>
              <a:t>/</a:t>
            </a:r>
            <a:r>
              <a:rPr lang="en-GB" b="1" err="1">
                <a:solidFill>
                  <a:srgbClr val="0000FF"/>
                </a:solidFill>
              </a:rPr>
              <a:t>emboss_needle</a:t>
            </a:r>
            <a:r>
              <a:rPr lang="en-GB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9510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0000FF"/>
                </a:solidFill>
              </a:rPr>
              <a:t>Alignment of 2 sequences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1052736"/>
            <a:ext cx="4574293" cy="58052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80" y="1468512"/>
            <a:ext cx="4498716" cy="16724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-36513" y="620688"/>
            <a:ext cx="8928993" cy="461665"/>
          </a:xfrm>
          <a:prstGeom prst="rect">
            <a:avLst/>
          </a:prstGeom>
          <a:solidFill>
            <a:srgbClr val="26E5FF"/>
          </a:solidFill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00FF"/>
                </a:solidFill>
              </a:rPr>
              <a:t>https://</a:t>
            </a:r>
            <a:r>
              <a:rPr lang="en-GB" b="1" err="1">
                <a:solidFill>
                  <a:srgbClr val="0000FF"/>
                </a:solidFill>
              </a:rPr>
              <a:t>www.ebi.ac.uk</a:t>
            </a:r>
            <a:r>
              <a:rPr lang="en-GB" b="1">
                <a:solidFill>
                  <a:srgbClr val="0000FF"/>
                </a:solidFill>
              </a:rPr>
              <a:t>/Tools/</a:t>
            </a:r>
            <a:r>
              <a:rPr lang="en-GB" b="1" err="1">
                <a:solidFill>
                  <a:srgbClr val="0000FF"/>
                </a:solidFill>
              </a:rPr>
              <a:t>psa</a:t>
            </a:r>
            <a:r>
              <a:rPr lang="en-GB" b="1">
                <a:solidFill>
                  <a:srgbClr val="0000FF"/>
                </a:solidFill>
              </a:rPr>
              <a:t>/</a:t>
            </a:r>
            <a:r>
              <a:rPr lang="en-GB" b="1" err="1">
                <a:solidFill>
                  <a:srgbClr val="0000FF"/>
                </a:solidFill>
              </a:rPr>
              <a:t>emboss_needle</a:t>
            </a:r>
            <a:r>
              <a:rPr lang="en-GB" b="1">
                <a:solidFill>
                  <a:srgbClr val="0000FF"/>
                </a:solidFill>
              </a:rPr>
              <a:t>/</a:t>
            </a:r>
            <a:r>
              <a:rPr lang="en-GB" b="1" err="1">
                <a:solidFill>
                  <a:srgbClr val="0000FF"/>
                </a:solidFill>
              </a:rPr>
              <a:t>nucleotide.html</a:t>
            </a:r>
            <a:endParaRPr lang="en-GB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0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ChangeArrowheads="1"/>
          </p:cNvSpPr>
          <p:nvPr/>
        </p:nvSpPr>
        <p:spPr bwMode="auto">
          <a:xfrm>
            <a:off x="0" y="-27384"/>
            <a:ext cx="9143999" cy="579438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x-none" b="1">
                <a:solidFill>
                  <a:srgbClr val="0000FF"/>
                </a:solidFill>
              </a:rPr>
              <a:t>Multiple Sequence Alignments</a:t>
            </a:r>
          </a:p>
        </p:txBody>
      </p:sp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0" y="838200"/>
            <a:ext cx="92964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2400" b="1">
                <a:solidFill>
                  <a:srgbClr val="0000FF"/>
                </a:solidFill>
                <a:latin typeface="Courier" charset="0"/>
              </a:rPr>
              <a:t>CLUSTAL W multiple sequence alignment  </a:t>
            </a:r>
            <a:r>
              <a:rPr lang="en-GB" altLang="x-none" sz="2400" b="1" err="1">
                <a:solidFill>
                  <a:srgbClr val="0000FF"/>
                </a:solidFill>
                <a:latin typeface="Courier" charset="0"/>
              </a:rPr>
              <a:t>Unbiquitin</a:t>
            </a:r>
            <a:endParaRPr lang="en-GB" altLang="x-none" sz="2400">
              <a:solidFill>
                <a:srgbClr val="0000FF"/>
              </a:solidFill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x-none" sz="1200">
              <a:latin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ACLA049550_1_76  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ACL062C_1_76     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AFUA4G10350_1_76 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AO090003001182_1_76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CAAL6771_1_76    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CADU0C87180_1_76 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CAGL0D05082g_1_76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DEHA2F02816g_1_76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KLLA0E00749g_1_76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KLTH0E05852g_105_180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PIPA0D0762_1_76  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PISO0F02161g_1_76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PISO0J02121g_1_76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PIST73878_1_76   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SAKL0H25784g_1_76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SPBC337.08c_1_76 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YALI0E18986g_1_76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YLL039c_1_76     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ZYRO0G07854g_1_76     MQIFVKTLTGKTITLEVESSDTIDNVKSKIQDKEGIPPDQQRLIFAGKQLEDGRTLSDYNIQKESTLHLVLRLRGG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UM02073_1_76          MQIFVKTLTGKTITLEVESSDTIDNVKAKIQDKEGIPPDQQRLIFAGKQLEDGRTLSDYNIQKESTLHLVLRLRGG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PODANSg3082_1_76      MQIFVKTLTGKTITLEVESSDTIDNVKAKIQDKEGIPPDQQRLIFAGKQLEDGRTLSDYNIQKESTLHLVLRLRGG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AN2000_1_76           MQIFVKTLTGKTITLEVESSDTIDNVKTKIQDKEGIPPDQQRLIFAGKQLEDGRTLSDYNIQKESTLHLVLRLRGG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1200">
                <a:latin typeface="Courier" charset="0"/>
              </a:rPr>
              <a:t>                      ***************************:************************************************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1864</Words>
  <Application>Microsoft Macintosh PowerPoint</Application>
  <PresentationFormat>Affichage à l'écran (4:3)</PresentationFormat>
  <Paragraphs>355</Paragraphs>
  <Slides>40</Slides>
  <Notes>21</Notes>
  <HiddenSlides>1</HiddenSlides>
  <MMClips>0</MMClips>
  <ScaleCrop>false</ScaleCrop>
  <HeadingPairs>
    <vt:vector size="8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3" baseType="lpstr">
      <vt:lpstr>ＭＳ Ｐゴシック</vt:lpstr>
      <vt:lpstr>新細明體</vt:lpstr>
      <vt:lpstr>Arial</vt:lpstr>
      <vt:lpstr>Courier</vt:lpstr>
      <vt:lpstr>Courier New</vt:lpstr>
      <vt:lpstr>Helvetica</vt:lpstr>
      <vt:lpstr>Impact</vt:lpstr>
      <vt:lpstr>Lucida Grande</vt:lpstr>
      <vt:lpstr>Tahoma</vt:lpstr>
      <vt:lpstr>Times</vt:lpstr>
      <vt:lpstr>Times New Roman</vt:lpstr>
      <vt:lpstr>Nouvelle présentation</vt:lpstr>
      <vt:lpstr>Document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Institut Pasteur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Fredj Tekaia</dc:creator>
  <cp:lastModifiedBy>Utilisateur de Microsoft Office</cp:lastModifiedBy>
  <cp:revision>147</cp:revision>
  <cp:lastPrinted>2017-03-28T09:34:23Z</cp:lastPrinted>
  <dcterms:created xsi:type="dcterms:W3CDTF">2003-05-27T20:57:08Z</dcterms:created>
  <dcterms:modified xsi:type="dcterms:W3CDTF">2018-05-01T15:11:01Z</dcterms:modified>
</cp:coreProperties>
</file>